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1" r:id="rId3"/>
    <p:sldId id="263" r:id="rId4"/>
    <p:sldId id="265" r:id="rId5"/>
    <p:sldId id="264" r:id="rId6"/>
    <p:sldId id="266" r:id="rId7"/>
    <p:sldId id="267" r:id="rId8"/>
    <p:sldId id="268" r:id="rId9"/>
    <p:sldId id="269" r:id="rId10"/>
    <p:sldId id="270" r:id="rId11"/>
    <p:sldId id="271" r:id="rId12"/>
    <p:sldId id="272" r:id="rId13"/>
    <p:sldId id="273" r:id="rId14"/>
    <p:sldId id="262"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userDrawn="1">
          <p15:clr>
            <a:srgbClr val="A4A3A4"/>
          </p15:clr>
        </p15:guide>
        <p15:guide id="2" pos="3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417"/>
    <a:srgbClr val="6C7373"/>
    <a:srgbClr val="E6E6E6"/>
    <a:srgbClr val="69787B"/>
    <a:srgbClr val="920012"/>
    <a:srgbClr val="AD1221"/>
    <a:srgbClr val="84121C"/>
    <a:srgbClr val="525F5D"/>
    <a:srgbClr val="535156"/>
    <a:srgbClr val="8E14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4"/>
    <p:restoredTop sz="69220" autoAdjust="0"/>
  </p:normalViewPr>
  <p:slideViewPr>
    <p:cSldViewPr snapToGrid="0" snapToObjects="1">
      <p:cViewPr varScale="1">
        <p:scale>
          <a:sx n="46" d="100"/>
          <a:sy n="46" d="100"/>
        </p:scale>
        <p:origin x="1536" y="40"/>
      </p:cViewPr>
      <p:guideLst>
        <p:guide orient="horz" pos="1056"/>
        <p:guide pos="39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AE0C0-7890-4475-BA7A-51C286E151D9}"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024D06D5-FAD9-4E30-BF7B-2AFB658E3C1E}">
      <dgm:prSet phldrT="[Text]" custT="1"/>
      <dgm:spPr/>
      <dgm:t>
        <a:bodyPr/>
        <a:lstStyle/>
        <a:p>
          <a:r>
            <a:rPr lang="en-US" sz="2400">
              <a:latin typeface="Arial" panose="020B0604020202020204" pitchFamily="34" charset="0"/>
              <a:cs typeface="Arial" panose="020B0604020202020204" pitchFamily="34" charset="0"/>
            </a:rPr>
            <a:t>Overseas listing is associated with increased profitability and greater post-listing stock performance for firms without political connections</a:t>
          </a:r>
          <a:endParaRPr lang="en-US" sz="2400" dirty="0">
            <a:latin typeface="Arial" panose="020B0604020202020204" pitchFamily="34" charset="0"/>
            <a:cs typeface="Arial" panose="020B0604020202020204" pitchFamily="34" charset="0"/>
          </a:endParaRPr>
        </a:p>
      </dgm:t>
    </dgm:pt>
    <dgm:pt modelId="{9FF69138-7892-45BB-82F9-68C2266490F7}" type="parTrans" cxnId="{8DA48DB4-5B04-4311-A49E-CFEE327C0855}">
      <dgm:prSet/>
      <dgm:spPr/>
      <dgm:t>
        <a:bodyPr/>
        <a:lstStyle/>
        <a:p>
          <a:endParaRPr lang="en-US"/>
        </a:p>
      </dgm:t>
    </dgm:pt>
    <dgm:pt modelId="{DE1A8A3D-1FAC-478D-AACA-432618B7D638}" type="sibTrans" cxnId="{8DA48DB4-5B04-4311-A49E-CFEE327C0855}">
      <dgm:prSet/>
      <dgm:spPr/>
      <dgm:t>
        <a:bodyPr/>
        <a:lstStyle/>
        <a:p>
          <a:endParaRPr lang="en-US"/>
        </a:p>
      </dgm:t>
    </dgm:pt>
    <dgm:pt modelId="{DC69A3DE-8757-450C-8438-2297C510D8D9}">
      <dgm:prSet phldrT="[Text]" custT="1"/>
      <dgm:spPr/>
      <dgm:t>
        <a:bodyPr/>
        <a:lstStyle/>
        <a:p>
          <a:r>
            <a:rPr lang="en-US" sz="2400">
              <a:latin typeface="Arial" panose="020B0604020202020204" pitchFamily="34" charset="0"/>
              <a:cs typeface="Arial" panose="020B0604020202020204" pitchFamily="34" charset="0"/>
            </a:rPr>
            <a:t>The improvement in post-listing performance associated with overseas listing is reduced for politically connected firms. </a:t>
          </a:r>
          <a:endParaRPr lang="en-US" sz="2400" dirty="0">
            <a:latin typeface="Arial" panose="020B0604020202020204" pitchFamily="34" charset="0"/>
            <a:cs typeface="Arial" panose="020B0604020202020204" pitchFamily="34" charset="0"/>
          </a:endParaRPr>
        </a:p>
      </dgm:t>
    </dgm:pt>
    <dgm:pt modelId="{BFF13A47-0052-403F-8D9A-A66CADDB59C5}" type="parTrans" cxnId="{91112D71-B4DF-4024-B595-A286963E43DD}">
      <dgm:prSet/>
      <dgm:spPr/>
      <dgm:t>
        <a:bodyPr/>
        <a:lstStyle/>
        <a:p>
          <a:endParaRPr lang="en-US"/>
        </a:p>
      </dgm:t>
    </dgm:pt>
    <dgm:pt modelId="{D87A2E7F-A9AE-455A-B631-8BCB6967CBA4}" type="sibTrans" cxnId="{91112D71-B4DF-4024-B595-A286963E43DD}">
      <dgm:prSet/>
      <dgm:spPr/>
      <dgm:t>
        <a:bodyPr/>
        <a:lstStyle/>
        <a:p>
          <a:endParaRPr lang="en-US"/>
        </a:p>
      </dgm:t>
    </dgm:pt>
    <dgm:pt modelId="{C98F4430-1FA6-4917-91CC-ACF71CBDF748}">
      <dgm:prSet custT="1"/>
      <dgm:spPr/>
      <dgm:t>
        <a:bodyPr/>
        <a:lstStyle/>
        <a:p>
          <a:r>
            <a:rPr lang="en-US" sz="2400" dirty="0">
              <a:latin typeface="Arial" panose="020B0604020202020204" pitchFamily="34" charset="0"/>
              <a:cs typeface="Arial" panose="020B0604020202020204" pitchFamily="34" charset="0"/>
            </a:rPr>
            <a:t>Among overseas listed firms, politically connected firms’ post-listing performance is </a:t>
          </a:r>
          <a:r>
            <a:rPr lang="en-US" sz="2400" b="1" dirty="0">
              <a:latin typeface="Arial" panose="020B0604020202020204" pitchFamily="34" charset="0"/>
              <a:cs typeface="Arial" panose="020B0604020202020204" pitchFamily="34" charset="0"/>
            </a:rPr>
            <a:t>worse</a:t>
          </a:r>
          <a:r>
            <a:rPr lang="en-US" sz="2400" dirty="0">
              <a:latin typeface="Arial" panose="020B0604020202020204" pitchFamily="34" charset="0"/>
              <a:cs typeface="Arial" panose="020B0604020202020204" pitchFamily="34" charset="0"/>
            </a:rPr>
            <a:t> than non-politically connected firms</a:t>
          </a:r>
        </a:p>
      </dgm:t>
    </dgm:pt>
    <dgm:pt modelId="{195596F7-2975-499A-92D0-53D126680C31}" type="parTrans" cxnId="{2DA74B3D-2D6D-4132-8AE4-3092D9365727}">
      <dgm:prSet/>
      <dgm:spPr/>
      <dgm:t>
        <a:bodyPr/>
        <a:lstStyle/>
        <a:p>
          <a:endParaRPr lang="en-US"/>
        </a:p>
      </dgm:t>
    </dgm:pt>
    <dgm:pt modelId="{2010533A-2B83-496C-A173-EE7F780DE0EA}" type="sibTrans" cxnId="{2DA74B3D-2D6D-4132-8AE4-3092D9365727}">
      <dgm:prSet/>
      <dgm:spPr/>
      <dgm:t>
        <a:bodyPr/>
        <a:lstStyle/>
        <a:p>
          <a:endParaRPr lang="en-US"/>
        </a:p>
      </dgm:t>
    </dgm:pt>
    <dgm:pt modelId="{81793ED7-DAE3-4620-BAA5-776068DB1368}" type="pres">
      <dgm:prSet presAssocID="{051AE0C0-7890-4475-BA7A-51C286E151D9}" presName="Name0" presStyleCnt="0">
        <dgm:presLayoutVars>
          <dgm:chMax val="7"/>
          <dgm:chPref val="7"/>
          <dgm:dir/>
        </dgm:presLayoutVars>
      </dgm:prSet>
      <dgm:spPr/>
    </dgm:pt>
    <dgm:pt modelId="{DDD6D32E-E964-4D68-B1AE-64106632B595}" type="pres">
      <dgm:prSet presAssocID="{051AE0C0-7890-4475-BA7A-51C286E151D9}" presName="Name1" presStyleCnt="0"/>
      <dgm:spPr/>
    </dgm:pt>
    <dgm:pt modelId="{2450CF4F-7CA2-44C7-8322-FDBF314DEBCC}" type="pres">
      <dgm:prSet presAssocID="{051AE0C0-7890-4475-BA7A-51C286E151D9}" presName="cycle" presStyleCnt="0"/>
      <dgm:spPr/>
    </dgm:pt>
    <dgm:pt modelId="{1F2E080C-4997-4A25-B20B-0C1D0CC777D2}" type="pres">
      <dgm:prSet presAssocID="{051AE0C0-7890-4475-BA7A-51C286E151D9}" presName="srcNode" presStyleLbl="node1" presStyleIdx="0" presStyleCnt="3"/>
      <dgm:spPr/>
    </dgm:pt>
    <dgm:pt modelId="{4524FDEC-48FC-4C8C-BF65-33CE41A600D0}" type="pres">
      <dgm:prSet presAssocID="{051AE0C0-7890-4475-BA7A-51C286E151D9}" presName="conn" presStyleLbl="parChTrans1D2" presStyleIdx="0" presStyleCnt="1"/>
      <dgm:spPr/>
    </dgm:pt>
    <dgm:pt modelId="{5613029A-85C7-43B9-9C42-70831AD77B84}" type="pres">
      <dgm:prSet presAssocID="{051AE0C0-7890-4475-BA7A-51C286E151D9}" presName="extraNode" presStyleLbl="node1" presStyleIdx="0" presStyleCnt="3"/>
      <dgm:spPr/>
    </dgm:pt>
    <dgm:pt modelId="{E1E93C3F-CDC6-4FF9-8F70-B2766E353375}" type="pres">
      <dgm:prSet presAssocID="{051AE0C0-7890-4475-BA7A-51C286E151D9}" presName="dstNode" presStyleLbl="node1" presStyleIdx="0" presStyleCnt="3"/>
      <dgm:spPr/>
    </dgm:pt>
    <dgm:pt modelId="{B67EDB59-AC25-4427-8E94-031F86A48851}" type="pres">
      <dgm:prSet presAssocID="{024D06D5-FAD9-4E30-BF7B-2AFB658E3C1E}" presName="text_1" presStyleLbl="node1" presStyleIdx="0" presStyleCnt="3" custScaleY="102975">
        <dgm:presLayoutVars>
          <dgm:bulletEnabled val="1"/>
        </dgm:presLayoutVars>
      </dgm:prSet>
      <dgm:spPr/>
    </dgm:pt>
    <dgm:pt modelId="{A4F0F62C-3EC0-4421-9423-DCE1170A4CC1}" type="pres">
      <dgm:prSet presAssocID="{024D06D5-FAD9-4E30-BF7B-2AFB658E3C1E}" presName="accent_1" presStyleCnt="0"/>
      <dgm:spPr/>
    </dgm:pt>
    <dgm:pt modelId="{13B7A834-E875-4331-B266-63801283B5CF}" type="pres">
      <dgm:prSet presAssocID="{024D06D5-FAD9-4E30-BF7B-2AFB658E3C1E}" presName="accentRepeatNode" presStyleLbl="solidFgAcc1" presStyleIdx="0" presStyleCnt="3"/>
      <dgm:spPr/>
    </dgm:pt>
    <dgm:pt modelId="{B126634B-520E-422A-BC31-61BEFF660D1D}" type="pres">
      <dgm:prSet presAssocID="{DC69A3DE-8757-450C-8438-2297C510D8D9}" presName="text_2" presStyleLbl="node1" presStyleIdx="1" presStyleCnt="3">
        <dgm:presLayoutVars>
          <dgm:bulletEnabled val="1"/>
        </dgm:presLayoutVars>
      </dgm:prSet>
      <dgm:spPr/>
    </dgm:pt>
    <dgm:pt modelId="{6EDAC99B-23DC-4F9A-B5E2-A339C3509CB2}" type="pres">
      <dgm:prSet presAssocID="{DC69A3DE-8757-450C-8438-2297C510D8D9}" presName="accent_2" presStyleCnt="0"/>
      <dgm:spPr/>
    </dgm:pt>
    <dgm:pt modelId="{1F709C8D-B3EC-4096-8E79-9313461A738B}" type="pres">
      <dgm:prSet presAssocID="{DC69A3DE-8757-450C-8438-2297C510D8D9}" presName="accentRepeatNode" presStyleLbl="solidFgAcc1" presStyleIdx="1" presStyleCnt="3"/>
      <dgm:spPr/>
    </dgm:pt>
    <dgm:pt modelId="{73B8A0A2-4F4E-4116-9014-F72015B8D4D6}" type="pres">
      <dgm:prSet presAssocID="{C98F4430-1FA6-4917-91CC-ACF71CBDF748}" presName="text_3" presStyleLbl="node1" presStyleIdx="2" presStyleCnt="3" custScaleY="111231">
        <dgm:presLayoutVars>
          <dgm:bulletEnabled val="1"/>
        </dgm:presLayoutVars>
      </dgm:prSet>
      <dgm:spPr/>
    </dgm:pt>
    <dgm:pt modelId="{A511D190-BB1A-4867-8F69-8D293F8769FD}" type="pres">
      <dgm:prSet presAssocID="{C98F4430-1FA6-4917-91CC-ACF71CBDF748}" presName="accent_3" presStyleCnt="0"/>
      <dgm:spPr/>
    </dgm:pt>
    <dgm:pt modelId="{FE76AA40-1A3C-4235-99F7-4A6EECCFE5EC}" type="pres">
      <dgm:prSet presAssocID="{C98F4430-1FA6-4917-91CC-ACF71CBDF748}" presName="accentRepeatNode" presStyleLbl="solidFgAcc1" presStyleIdx="2" presStyleCnt="3"/>
      <dgm:spPr/>
    </dgm:pt>
  </dgm:ptLst>
  <dgm:cxnLst>
    <dgm:cxn modelId="{B727FB0F-C800-4C95-B659-D85ACF418B2C}" type="presOf" srcId="{C98F4430-1FA6-4917-91CC-ACF71CBDF748}" destId="{73B8A0A2-4F4E-4116-9014-F72015B8D4D6}" srcOrd="0" destOrd="0" presId="urn:microsoft.com/office/officeart/2008/layout/VerticalCurvedList"/>
    <dgm:cxn modelId="{2DA74B3D-2D6D-4132-8AE4-3092D9365727}" srcId="{051AE0C0-7890-4475-BA7A-51C286E151D9}" destId="{C98F4430-1FA6-4917-91CC-ACF71CBDF748}" srcOrd="2" destOrd="0" parTransId="{195596F7-2975-499A-92D0-53D126680C31}" sibTransId="{2010533A-2B83-496C-A173-EE7F780DE0EA}"/>
    <dgm:cxn modelId="{91112D71-B4DF-4024-B595-A286963E43DD}" srcId="{051AE0C0-7890-4475-BA7A-51C286E151D9}" destId="{DC69A3DE-8757-450C-8438-2297C510D8D9}" srcOrd="1" destOrd="0" parTransId="{BFF13A47-0052-403F-8D9A-A66CADDB59C5}" sibTransId="{D87A2E7F-A9AE-455A-B631-8BCB6967CBA4}"/>
    <dgm:cxn modelId="{D41B9A89-7B7C-4542-8A63-7DC4392BF975}" type="presOf" srcId="{024D06D5-FAD9-4E30-BF7B-2AFB658E3C1E}" destId="{B67EDB59-AC25-4427-8E94-031F86A48851}" srcOrd="0" destOrd="0" presId="urn:microsoft.com/office/officeart/2008/layout/VerticalCurvedList"/>
    <dgm:cxn modelId="{8DA48DB4-5B04-4311-A49E-CFEE327C0855}" srcId="{051AE0C0-7890-4475-BA7A-51C286E151D9}" destId="{024D06D5-FAD9-4E30-BF7B-2AFB658E3C1E}" srcOrd="0" destOrd="0" parTransId="{9FF69138-7892-45BB-82F9-68C2266490F7}" sibTransId="{DE1A8A3D-1FAC-478D-AACA-432618B7D638}"/>
    <dgm:cxn modelId="{AD244DD1-7696-4FBA-9B93-F78B19FCD50C}" type="presOf" srcId="{051AE0C0-7890-4475-BA7A-51C286E151D9}" destId="{81793ED7-DAE3-4620-BAA5-776068DB1368}" srcOrd="0" destOrd="0" presId="urn:microsoft.com/office/officeart/2008/layout/VerticalCurvedList"/>
    <dgm:cxn modelId="{E7BF29D9-9F5A-4E6A-8BE8-1DEEA80741CF}" type="presOf" srcId="{DC69A3DE-8757-450C-8438-2297C510D8D9}" destId="{B126634B-520E-422A-BC31-61BEFF660D1D}" srcOrd="0" destOrd="0" presId="urn:microsoft.com/office/officeart/2008/layout/VerticalCurvedList"/>
    <dgm:cxn modelId="{C2CF66DB-7288-432C-A49E-794A82095F66}" type="presOf" srcId="{DE1A8A3D-1FAC-478D-AACA-432618B7D638}" destId="{4524FDEC-48FC-4C8C-BF65-33CE41A600D0}" srcOrd="0" destOrd="0" presId="urn:microsoft.com/office/officeart/2008/layout/VerticalCurvedList"/>
    <dgm:cxn modelId="{F05DE9F0-AE78-45AA-9501-8EB7F9855E72}" type="presParOf" srcId="{81793ED7-DAE3-4620-BAA5-776068DB1368}" destId="{DDD6D32E-E964-4D68-B1AE-64106632B595}" srcOrd="0" destOrd="0" presId="urn:microsoft.com/office/officeart/2008/layout/VerticalCurvedList"/>
    <dgm:cxn modelId="{85E393BC-9BEA-4C60-AF21-04586D7CCC6B}" type="presParOf" srcId="{DDD6D32E-E964-4D68-B1AE-64106632B595}" destId="{2450CF4F-7CA2-44C7-8322-FDBF314DEBCC}" srcOrd="0" destOrd="0" presId="urn:microsoft.com/office/officeart/2008/layout/VerticalCurvedList"/>
    <dgm:cxn modelId="{8A7A1B18-47EC-4DBB-86F0-2702FD3BB5D1}" type="presParOf" srcId="{2450CF4F-7CA2-44C7-8322-FDBF314DEBCC}" destId="{1F2E080C-4997-4A25-B20B-0C1D0CC777D2}" srcOrd="0" destOrd="0" presId="urn:microsoft.com/office/officeart/2008/layout/VerticalCurvedList"/>
    <dgm:cxn modelId="{278EBBA1-0500-42B9-995E-A691C3C842E9}" type="presParOf" srcId="{2450CF4F-7CA2-44C7-8322-FDBF314DEBCC}" destId="{4524FDEC-48FC-4C8C-BF65-33CE41A600D0}" srcOrd="1" destOrd="0" presId="urn:microsoft.com/office/officeart/2008/layout/VerticalCurvedList"/>
    <dgm:cxn modelId="{57E63B0C-1B5D-4A2C-AA4E-545BD0CBE5F8}" type="presParOf" srcId="{2450CF4F-7CA2-44C7-8322-FDBF314DEBCC}" destId="{5613029A-85C7-43B9-9C42-70831AD77B84}" srcOrd="2" destOrd="0" presId="urn:microsoft.com/office/officeart/2008/layout/VerticalCurvedList"/>
    <dgm:cxn modelId="{BCB8A7E3-8E89-49D6-BB34-63184D08C11E}" type="presParOf" srcId="{2450CF4F-7CA2-44C7-8322-FDBF314DEBCC}" destId="{E1E93C3F-CDC6-4FF9-8F70-B2766E353375}" srcOrd="3" destOrd="0" presId="urn:microsoft.com/office/officeart/2008/layout/VerticalCurvedList"/>
    <dgm:cxn modelId="{BC028951-8A87-4484-BFE9-E7AE967567C0}" type="presParOf" srcId="{DDD6D32E-E964-4D68-B1AE-64106632B595}" destId="{B67EDB59-AC25-4427-8E94-031F86A48851}" srcOrd="1" destOrd="0" presId="urn:microsoft.com/office/officeart/2008/layout/VerticalCurvedList"/>
    <dgm:cxn modelId="{DC995F04-477A-41A7-BE2B-E0877CFDCD5B}" type="presParOf" srcId="{DDD6D32E-E964-4D68-B1AE-64106632B595}" destId="{A4F0F62C-3EC0-4421-9423-DCE1170A4CC1}" srcOrd="2" destOrd="0" presId="urn:microsoft.com/office/officeart/2008/layout/VerticalCurvedList"/>
    <dgm:cxn modelId="{4BA1200A-3CD3-4F2C-82E3-D3A7DB471C49}" type="presParOf" srcId="{A4F0F62C-3EC0-4421-9423-DCE1170A4CC1}" destId="{13B7A834-E875-4331-B266-63801283B5CF}" srcOrd="0" destOrd="0" presId="urn:microsoft.com/office/officeart/2008/layout/VerticalCurvedList"/>
    <dgm:cxn modelId="{318CA9A8-4103-4A7B-8369-243D8517660F}" type="presParOf" srcId="{DDD6D32E-E964-4D68-B1AE-64106632B595}" destId="{B126634B-520E-422A-BC31-61BEFF660D1D}" srcOrd="3" destOrd="0" presId="urn:microsoft.com/office/officeart/2008/layout/VerticalCurvedList"/>
    <dgm:cxn modelId="{1864E721-E75B-4C06-AF9A-EFC6B3F2495D}" type="presParOf" srcId="{DDD6D32E-E964-4D68-B1AE-64106632B595}" destId="{6EDAC99B-23DC-4F9A-B5E2-A339C3509CB2}" srcOrd="4" destOrd="0" presId="urn:microsoft.com/office/officeart/2008/layout/VerticalCurvedList"/>
    <dgm:cxn modelId="{260E3A21-9EFD-4600-86E8-2ECA9E85E028}" type="presParOf" srcId="{6EDAC99B-23DC-4F9A-B5E2-A339C3509CB2}" destId="{1F709C8D-B3EC-4096-8E79-9313461A738B}" srcOrd="0" destOrd="0" presId="urn:microsoft.com/office/officeart/2008/layout/VerticalCurvedList"/>
    <dgm:cxn modelId="{B1FF9E3F-EC26-40E1-AF22-2A3DBF2D0D50}" type="presParOf" srcId="{DDD6D32E-E964-4D68-B1AE-64106632B595}" destId="{73B8A0A2-4F4E-4116-9014-F72015B8D4D6}" srcOrd="5" destOrd="0" presId="urn:microsoft.com/office/officeart/2008/layout/VerticalCurvedList"/>
    <dgm:cxn modelId="{05FE6530-F42D-4F6D-A563-8BDFF77B23C2}" type="presParOf" srcId="{DDD6D32E-E964-4D68-B1AE-64106632B595}" destId="{A511D190-BB1A-4867-8F69-8D293F8769FD}" srcOrd="6" destOrd="0" presId="urn:microsoft.com/office/officeart/2008/layout/VerticalCurvedList"/>
    <dgm:cxn modelId="{CA724343-A2FA-4F21-82E6-0A1B94A265B0}" type="presParOf" srcId="{A511D190-BB1A-4867-8F69-8D293F8769FD}" destId="{FE76AA40-1A3C-4235-99F7-4A6EECCFE5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B8FABD-F1B5-44D5-9AAA-4BC41A3F91E1}"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E6B6ACAD-BAD1-4F95-BEAE-AB02F4CD9CE8}">
      <dgm:prSet phldrT="[Text]" custT="1"/>
      <dgm:spPr/>
      <dgm:t>
        <a:bodyPr/>
        <a:lstStyle/>
        <a:p>
          <a:r>
            <a:rPr lang="en-US" sz="2400" dirty="0">
              <a:latin typeface="Arial" panose="020B0604020202020204" pitchFamily="34" charset="0"/>
              <a:cs typeface="Arial" panose="020B0604020202020204" pitchFamily="34" charset="0"/>
            </a:rPr>
            <a:t>Among politically connected firms, managers of overseas listed firms are </a:t>
          </a:r>
          <a:r>
            <a:rPr lang="en-US" sz="2400" b="1" dirty="0">
              <a:latin typeface="Arial" panose="020B0604020202020204" pitchFamily="34" charset="0"/>
              <a:cs typeface="Arial" panose="020B0604020202020204" pitchFamily="34" charset="0"/>
            </a:rPr>
            <a:t>more likely </a:t>
          </a:r>
          <a:r>
            <a:rPr lang="en-US" sz="2400" dirty="0">
              <a:latin typeface="Arial" panose="020B0604020202020204" pitchFamily="34" charset="0"/>
              <a:cs typeface="Arial" panose="020B0604020202020204" pitchFamily="34" charset="0"/>
            </a:rPr>
            <a:t>to receive recognition in the political media or a promotion to a senior government position than are managers of domestically listed firms</a:t>
          </a:r>
        </a:p>
      </dgm:t>
    </dgm:pt>
    <dgm:pt modelId="{4A9B1ABA-8811-41EB-A18F-182D572759C6}" type="parTrans" cxnId="{45497BAD-1A77-45FF-ABC5-0E3EC3C3E566}">
      <dgm:prSet/>
      <dgm:spPr/>
      <dgm:t>
        <a:bodyPr/>
        <a:lstStyle/>
        <a:p>
          <a:endParaRPr lang="en-US"/>
        </a:p>
      </dgm:t>
    </dgm:pt>
    <dgm:pt modelId="{D6EAE263-1D21-4104-9559-A9E574D5CC35}" type="sibTrans" cxnId="{45497BAD-1A77-45FF-ABC5-0E3EC3C3E566}">
      <dgm:prSet/>
      <dgm:spPr/>
      <dgm:t>
        <a:bodyPr/>
        <a:lstStyle/>
        <a:p>
          <a:endParaRPr lang="en-US"/>
        </a:p>
      </dgm:t>
    </dgm:pt>
    <dgm:pt modelId="{37482B97-31FC-4200-8C59-EB05EE595CCC}">
      <dgm:prSet phldrT="[Text]" custT="1"/>
      <dgm:spPr/>
      <dgm:t>
        <a:bodyPr/>
        <a:lstStyle/>
        <a:p>
          <a:r>
            <a:rPr lang="en-US" sz="2400" dirty="0">
              <a:latin typeface="Arial" panose="020B0604020202020204" pitchFamily="34" charset="0"/>
              <a:cs typeface="Arial" panose="020B0604020202020204" pitchFamily="34" charset="0"/>
            </a:rPr>
            <a:t>Firm hierarchy is significantly positive in the models using political promotion as the dependent variable</a:t>
          </a:r>
        </a:p>
      </dgm:t>
    </dgm:pt>
    <dgm:pt modelId="{E2589987-9A54-4126-BCA5-01972CC51747}" type="parTrans" cxnId="{A5B135D4-5E9B-438E-A137-3B98C9833AB3}">
      <dgm:prSet/>
      <dgm:spPr/>
      <dgm:t>
        <a:bodyPr/>
        <a:lstStyle/>
        <a:p>
          <a:endParaRPr lang="en-US"/>
        </a:p>
      </dgm:t>
    </dgm:pt>
    <dgm:pt modelId="{55DBCFF9-E794-4C8B-8F82-A93A83BB4141}" type="sibTrans" cxnId="{A5B135D4-5E9B-438E-A137-3B98C9833AB3}">
      <dgm:prSet/>
      <dgm:spPr/>
      <dgm:t>
        <a:bodyPr/>
        <a:lstStyle/>
        <a:p>
          <a:endParaRPr lang="en-US"/>
        </a:p>
      </dgm:t>
    </dgm:pt>
    <dgm:pt modelId="{7D0AD1C4-F8C1-4AA1-83AD-D8B2F29FF2F6}" type="pres">
      <dgm:prSet presAssocID="{7AB8FABD-F1B5-44D5-9AAA-4BC41A3F91E1}" presName="Name0" presStyleCnt="0">
        <dgm:presLayoutVars>
          <dgm:chMax val="7"/>
          <dgm:chPref val="7"/>
          <dgm:dir/>
        </dgm:presLayoutVars>
      </dgm:prSet>
      <dgm:spPr/>
    </dgm:pt>
    <dgm:pt modelId="{AA16EA03-53D9-40C1-80E9-3E6B1FAC7ADB}" type="pres">
      <dgm:prSet presAssocID="{7AB8FABD-F1B5-44D5-9AAA-4BC41A3F91E1}" presName="Name1" presStyleCnt="0"/>
      <dgm:spPr/>
    </dgm:pt>
    <dgm:pt modelId="{C7975576-CA12-4488-A91C-3BA3C3DE3F01}" type="pres">
      <dgm:prSet presAssocID="{7AB8FABD-F1B5-44D5-9AAA-4BC41A3F91E1}" presName="cycle" presStyleCnt="0"/>
      <dgm:spPr/>
    </dgm:pt>
    <dgm:pt modelId="{7C320285-0710-45CA-B437-9271531AEA00}" type="pres">
      <dgm:prSet presAssocID="{7AB8FABD-F1B5-44D5-9AAA-4BC41A3F91E1}" presName="srcNode" presStyleLbl="node1" presStyleIdx="0" presStyleCnt="2"/>
      <dgm:spPr/>
    </dgm:pt>
    <dgm:pt modelId="{AE47D8EB-DC12-44D7-B976-B850433DA341}" type="pres">
      <dgm:prSet presAssocID="{7AB8FABD-F1B5-44D5-9AAA-4BC41A3F91E1}" presName="conn" presStyleLbl="parChTrans1D2" presStyleIdx="0" presStyleCnt="1"/>
      <dgm:spPr/>
    </dgm:pt>
    <dgm:pt modelId="{5218C273-49B8-4FCC-BB64-636FE56AEC28}" type="pres">
      <dgm:prSet presAssocID="{7AB8FABD-F1B5-44D5-9AAA-4BC41A3F91E1}" presName="extraNode" presStyleLbl="node1" presStyleIdx="0" presStyleCnt="2"/>
      <dgm:spPr/>
    </dgm:pt>
    <dgm:pt modelId="{177BEEAB-302C-4B0C-85EA-5F75E066E67B}" type="pres">
      <dgm:prSet presAssocID="{7AB8FABD-F1B5-44D5-9AAA-4BC41A3F91E1}" presName="dstNode" presStyleLbl="node1" presStyleIdx="0" presStyleCnt="2"/>
      <dgm:spPr/>
    </dgm:pt>
    <dgm:pt modelId="{A985F1B6-0B2D-46C5-9901-0CC8E1A4EA0B}" type="pres">
      <dgm:prSet presAssocID="{E6B6ACAD-BAD1-4F95-BEAE-AB02F4CD9CE8}" presName="text_1" presStyleLbl="node1" presStyleIdx="0" presStyleCnt="2" custScaleY="143733">
        <dgm:presLayoutVars>
          <dgm:bulletEnabled val="1"/>
        </dgm:presLayoutVars>
      </dgm:prSet>
      <dgm:spPr/>
    </dgm:pt>
    <dgm:pt modelId="{F97C845B-F8F6-4C9C-9CD6-50CF6A183BE6}" type="pres">
      <dgm:prSet presAssocID="{E6B6ACAD-BAD1-4F95-BEAE-AB02F4CD9CE8}" presName="accent_1" presStyleCnt="0"/>
      <dgm:spPr/>
    </dgm:pt>
    <dgm:pt modelId="{CF72FEE0-0385-4627-A6CC-06939F953CF1}" type="pres">
      <dgm:prSet presAssocID="{E6B6ACAD-BAD1-4F95-BEAE-AB02F4CD9CE8}" presName="accentRepeatNode" presStyleLbl="solidFgAcc1" presStyleIdx="0" presStyleCnt="2" custScaleX="107773" custScaleY="112056"/>
      <dgm:spPr/>
    </dgm:pt>
    <dgm:pt modelId="{590BE8E1-75E5-4013-8888-2C0F89872BC5}" type="pres">
      <dgm:prSet presAssocID="{37482B97-31FC-4200-8C59-EB05EE595CCC}" presName="text_2" presStyleLbl="node1" presStyleIdx="1" presStyleCnt="2">
        <dgm:presLayoutVars>
          <dgm:bulletEnabled val="1"/>
        </dgm:presLayoutVars>
      </dgm:prSet>
      <dgm:spPr/>
    </dgm:pt>
    <dgm:pt modelId="{70292978-7693-4378-9595-1379F765E4B4}" type="pres">
      <dgm:prSet presAssocID="{37482B97-31FC-4200-8C59-EB05EE595CCC}" presName="accent_2" presStyleCnt="0"/>
      <dgm:spPr/>
    </dgm:pt>
    <dgm:pt modelId="{9A0AF9EE-B044-45F6-BF19-C91309C3FE3C}" type="pres">
      <dgm:prSet presAssocID="{37482B97-31FC-4200-8C59-EB05EE595CCC}" presName="accentRepeatNode" presStyleLbl="solidFgAcc1" presStyleIdx="1" presStyleCnt="2"/>
      <dgm:spPr/>
    </dgm:pt>
  </dgm:ptLst>
  <dgm:cxnLst>
    <dgm:cxn modelId="{984A016F-6D44-4705-AF7E-25F9C440716D}" type="presOf" srcId="{37482B97-31FC-4200-8C59-EB05EE595CCC}" destId="{590BE8E1-75E5-4013-8888-2C0F89872BC5}" srcOrd="0" destOrd="0" presId="urn:microsoft.com/office/officeart/2008/layout/VerticalCurvedList"/>
    <dgm:cxn modelId="{45497BAD-1A77-45FF-ABC5-0E3EC3C3E566}" srcId="{7AB8FABD-F1B5-44D5-9AAA-4BC41A3F91E1}" destId="{E6B6ACAD-BAD1-4F95-BEAE-AB02F4CD9CE8}" srcOrd="0" destOrd="0" parTransId="{4A9B1ABA-8811-41EB-A18F-182D572759C6}" sibTransId="{D6EAE263-1D21-4104-9559-A9E574D5CC35}"/>
    <dgm:cxn modelId="{F9D5A9C3-F3C8-464C-833E-C91700A0C34C}" type="presOf" srcId="{7AB8FABD-F1B5-44D5-9AAA-4BC41A3F91E1}" destId="{7D0AD1C4-F8C1-4AA1-83AD-D8B2F29FF2F6}" srcOrd="0" destOrd="0" presId="urn:microsoft.com/office/officeart/2008/layout/VerticalCurvedList"/>
    <dgm:cxn modelId="{A5B135D4-5E9B-438E-A137-3B98C9833AB3}" srcId="{7AB8FABD-F1B5-44D5-9AAA-4BC41A3F91E1}" destId="{37482B97-31FC-4200-8C59-EB05EE595CCC}" srcOrd="1" destOrd="0" parTransId="{E2589987-9A54-4126-BCA5-01972CC51747}" sibTransId="{55DBCFF9-E794-4C8B-8F82-A93A83BB4141}"/>
    <dgm:cxn modelId="{1F96BDEC-D36F-4A05-9F70-EE6DB2FDF640}" type="presOf" srcId="{E6B6ACAD-BAD1-4F95-BEAE-AB02F4CD9CE8}" destId="{A985F1B6-0B2D-46C5-9901-0CC8E1A4EA0B}" srcOrd="0" destOrd="0" presId="urn:microsoft.com/office/officeart/2008/layout/VerticalCurvedList"/>
    <dgm:cxn modelId="{90785BFB-6049-4E7B-8A3E-91F1A95F8C61}" type="presOf" srcId="{D6EAE263-1D21-4104-9559-A9E574D5CC35}" destId="{AE47D8EB-DC12-44D7-B976-B850433DA341}" srcOrd="0" destOrd="0" presId="urn:microsoft.com/office/officeart/2008/layout/VerticalCurvedList"/>
    <dgm:cxn modelId="{F5AF548D-6670-44B2-AE62-7F278CE257B8}" type="presParOf" srcId="{7D0AD1C4-F8C1-4AA1-83AD-D8B2F29FF2F6}" destId="{AA16EA03-53D9-40C1-80E9-3E6B1FAC7ADB}" srcOrd="0" destOrd="0" presId="urn:microsoft.com/office/officeart/2008/layout/VerticalCurvedList"/>
    <dgm:cxn modelId="{D1374CC4-6506-48F0-8484-3854F5229DFF}" type="presParOf" srcId="{AA16EA03-53D9-40C1-80E9-3E6B1FAC7ADB}" destId="{C7975576-CA12-4488-A91C-3BA3C3DE3F01}" srcOrd="0" destOrd="0" presId="urn:microsoft.com/office/officeart/2008/layout/VerticalCurvedList"/>
    <dgm:cxn modelId="{F87D371A-6CF5-4F02-8454-CD64B95FB112}" type="presParOf" srcId="{C7975576-CA12-4488-A91C-3BA3C3DE3F01}" destId="{7C320285-0710-45CA-B437-9271531AEA00}" srcOrd="0" destOrd="0" presId="urn:microsoft.com/office/officeart/2008/layout/VerticalCurvedList"/>
    <dgm:cxn modelId="{5CE8A1AA-5ECF-4BA5-8D7C-F09EB352B09D}" type="presParOf" srcId="{C7975576-CA12-4488-A91C-3BA3C3DE3F01}" destId="{AE47D8EB-DC12-44D7-B976-B850433DA341}" srcOrd="1" destOrd="0" presId="urn:microsoft.com/office/officeart/2008/layout/VerticalCurvedList"/>
    <dgm:cxn modelId="{C9C67B98-6128-4897-9A0B-79294392CF9D}" type="presParOf" srcId="{C7975576-CA12-4488-A91C-3BA3C3DE3F01}" destId="{5218C273-49B8-4FCC-BB64-636FE56AEC28}" srcOrd="2" destOrd="0" presId="urn:microsoft.com/office/officeart/2008/layout/VerticalCurvedList"/>
    <dgm:cxn modelId="{504B2084-15C2-4C72-AAF7-A5FD8AF0D542}" type="presParOf" srcId="{C7975576-CA12-4488-A91C-3BA3C3DE3F01}" destId="{177BEEAB-302C-4B0C-85EA-5F75E066E67B}" srcOrd="3" destOrd="0" presId="urn:microsoft.com/office/officeart/2008/layout/VerticalCurvedList"/>
    <dgm:cxn modelId="{28439354-9627-49E0-8C06-C86D852430F3}" type="presParOf" srcId="{AA16EA03-53D9-40C1-80E9-3E6B1FAC7ADB}" destId="{A985F1B6-0B2D-46C5-9901-0CC8E1A4EA0B}" srcOrd="1" destOrd="0" presId="urn:microsoft.com/office/officeart/2008/layout/VerticalCurvedList"/>
    <dgm:cxn modelId="{045F82E1-D33D-497F-B9D8-C62A8127038B}" type="presParOf" srcId="{AA16EA03-53D9-40C1-80E9-3E6B1FAC7ADB}" destId="{F97C845B-F8F6-4C9C-9CD6-50CF6A183BE6}" srcOrd="2" destOrd="0" presId="urn:microsoft.com/office/officeart/2008/layout/VerticalCurvedList"/>
    <dgm:cxn modelId="{1947B99A-03C6-4EB6-8D22-A151D27BA86C}" type="presParOf" srcId="{F97C845B-F8F6-4C9C-9CD6-50CF6A183BE6}" destId="{CF72FEE0-0385-4627-A6CC-06939F953CF1}" srcOrd="0" destOrd="0" presId="urn:microsoft.com/office/officeart/2008/layout/VerticalCurvedList"/>
    <dgm:cxn modelId="{AF712D45-04BB-42AC-8897-626E3623C649}" type="presParOf" srcId="{AA16EA03-53D9-40C1-80E9-3E6B1FAC7ADB}" destId="{590BE8E1-75E5-4013-8888-2C0F89872BC5}" srcOrd="3" destOrd="0" presId="urn:microsoft.com/office/officeart/2008/layout/VerticalCurvedList"/>
    <dgm:cxn modelId="{B779B63E-1A87-4EBF-B7A0-0EFC78579856}" type="presParOf" srcId="{AA16EA03-53D9-40C1-80E9-3E6B1FAC7ADB}" destId="{70292978-7693-4378-9595-1379F765E4B4}" srcOrd="4" destOrd="0" presId="urn:microsoft.com/office/officeart/2008/layout/VerticalCurvedList"/>
    <dgm:cxn modelId="{7F00B5B9-902F-4E45-9ED4-B95EF425EC4F}" type="presParOf" srcId="{70292978-7693-4378-9595-1379F765E4B4}" destId="{9A0AF9EE-B044-45F6-BF19-C91309C3FE3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4FDEC-48FC-4C8C-BF65-33CE41A600D0}">
      <dsp:nvSpPr>
        <dsp:cNvPr id="0" name=""/>
        <dsp:cNvSpPr/>
      </dsp:nvSpPr>
      <dsp:spPr>
        <a:xfrm>
          <a:off x="-5626573" y="-861475"/>
          <a:ext cx="6700137" cy="6700137"/>
        </a:xfrm>
        <a:prstGeom prst="blockArc">
          <a:avLst>
            <a:gd name="adj1" fmla="val 18900000"/>
            <a:gd name="adj2" fmla="val 2700000"/>
            <a:gd name="adj3" fmla="val 322"/>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7EDB59-AC25-4427-8E94-031F86A48851}">
      <dsp:nvSpPr>
        <dsp:cNvPr id="0" name=""/>
        <dsp:cNvSpPr/>
      </dsp:nvSpPr>
      <dsp:spPr>
        <a:xfrm>
          <a:off x="690833" y="482911"/>
          <a:ext cx="9510915" cy="1025051"/>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01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Overseas listing is associated with increased profitability and greater post-listing stock performance for firms without political connections</a:t>
          </a:r>
          <a:endParaRPr lang="en-US" sz="2400" kern="1200" dirty="0">
            <a:latin typeface="Arial" panose="020B0604020202020204" pitchFamily="34" charset="0"/>
            <a:cs typeface="Arial" panose="020B0604020202020204" pitchFamily="34" charset="0"/>
          </a:endParaRPr>
        </a:p>
      </dsp:txBody>
      <dsp:txXfrm>
        <a:off x="690833" y="482911"/>
        <a:ext cx="9510915" cy="1025051"/>
      </dsp:txXfrm>
    </dsp:sp>
    <dsp:sp modelId="{13B7A834-E875-4331-B266-63801283B5CF}">
      <dsp:nvSpPr>
        <dsp:cNvPr id="0" name=""/>
        <dsp:cNvSpPr/>
      </dsp:nvSpPr>
      <dsp:spPr>
        <a:xfrm>
          <a:off x="68685" y="373288"/>
          <a:ext cx="1244296" cy="124429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26634B-520E-422A-BC31-61BEFF660D1D}">
      <dsp:nvSpPr>
        <dsp:cNvPr id="0" name=""/>
        <dsp:cNvSpPr/>
      </dsp:nvSpPr>
      <dsp:spPr>
        <a:xfrm>
          <a:off x="1052674" y="1990874"/>
          <a:ext cx="9149073" cy="995437"/>
        </a:xfrm>
        <a:prstGeom prst="rect">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01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The improvement in post-listing performance associated with overseas listing is reduced for politically connected firms. </a:t>
          </a:r>
          <a:endParaRPr lang="en-US" sz="2400" kern="1200" dirty="0">
            <a:latin typeface="Arial" panose="020B0604020202020204" pitchFamily="34" charset="0"/>
            <a:cs typeface="Arial" panose="020B0604020202020204" pitchFamily="34" charset="0"/>
          </a:endParaRPr>
        </a:p>
      </dsp:txBody>
      <dsp:txXfrm>
        <a:off x="1052674" y="1990874"/>
        <a:ext cx="9149073" cy="995437"/>
      </dsp:txXfrm>
    </dsp:sp>
    <dsp:sp modelId="{1F709C8D-B3EC-4096-8E79-9313461A738B}">
      <dsp:nvSpPr>
        <dsp:cNvPr id="0" name=""/>
        <dsp:cNvSpPr/>
      </dsp:nvSpPr>
      <dsp:spPr>
        <a:xfrm>
          <a:off x="430526" y="1866444"/>
          <a:ext cx="1244296" cy="1244296"/>
        </a:xfrm>
        <a:prstGeom prst="ellipse">
          <a:avLst/>
        </a:prstGeom>
        <a:solidFill>
          <a:schemeClr val="lt1">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sp>
    <dsp:sp modelId="{73B8A0A2-4F4E-4116-9014-F72015B8D4D6}">
      <dsp:nvSpPr>
        <dsp:cNvPr id="0" name=""/>
        <dsp:cNvSpPr/>
      </dsp:nvSpPr>
      <dsp:spPr>
        <a:xfrm>
          <a:off x="690833" y="3428131"/>
          <a:ext cx="9510915" cy="1107234"/>
        </a:xfrm>
        <a:prstGeom prst="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01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Among overseas listed firms, politically connected firms’ post-listing performance is </a:t>
          </a:r>
          <a:r>
            <a:rPr lang="en-US" sz="2400" b="1" kern="1200" dirty="0">
              <a:latin typeface="Arial" panose="020B0604020202020204" pitchFamily="34" charset="0"/>
              <a:cs typeface="Arial" panose="020B0604020202020204" pitchFamily="34" charset="0"/>
            </a:rPr>
            <a:t>worse</a:t>
          </a:r>
          <a:r>
            <a:rPr lang="en-US" sz="2400" kern="1200" dirty="0">
              <a:latin typeface="Arial" panose="020B0604020202020204" pitchFamily="34" charset="0"/>
              <a:cs typeface="Arial" panose="020B0604020202020204" pitchFamily="34" charset="0"/>
            </a:rPr>
            <a:t> than non-politically connected firms</a:t>
          </a:r>
        </a:p>
      </dsp:txBody>
      <dsp:txXfrm>
        <a:off x="690833" y="3428131"/>
        <a:ext cx="9510915" cy="1107234"/>
      </dsp:txXfrm>
    </dsp:sp>
    <dsp:sp modelId="{FE76AA40-1A3C-4235-99F7-4A6EECCFE5EC}">
      <dsp:nvSpPr>
        <dsp:cNvPr id="0" name=""/>
        <dsp:cNvSpPr/>
      </dsp:nvSpPr>
      <dsp:spPr>
        <a:xfrm>
          <a:off x="68685" y="3359600"/>
          <a:ext cx="1244296" cy="1244296"/>
        </a:xfrm>
        <a:prstGeom prst="ellipse">
          <a:avLst/>
        </a:prstGeom>
        <a:solidFill>
          <a:schemeClr val="lt1">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7D8EB-DC12-44D7-B976-B850433DA341}">
      <dsp:nvSpPr>
        <dsp:cNvPr id="0" name=""/>
        <dsp:cNvSpPr/>
      </dsp:nvSpPr>
      <dsp:spPr>
        <a:xfrm>
          <a:off x="-4433357" y="-689117"/>
          <a:ext cx="5353334" cy="5353334"/>
        </a:xfrm>
        <a:prstGeom prst="blockArc">
          <a:avLst>
            <a:gd name="adj1" fmla="val 18900000"/>
            <a:gd name="adj2" fmla="val 2700000"/>
            <a:gd name="adj3" fmla="val 403"/>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85F1B6-0B2D-46C5-9901-0CC8E1A4EA0B}">
      <dsp:nvSpPr>
        <dsp:cNvPr id="0" name=""/>
        <dsp:cNvSpPr/>
      </dsp:nvSpPr>
      <dsp:spPr>
        <a:xfrm>
          <a:off x="758307" y="319565"/>
          <a:ext cx="10221108" cy="1632241"/>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138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Among politically connected firms, managers of overseas listed firms are </a:t>
          </a:r>
          <a:r>
            <a:rPr lang="en-US" sz="2400" b="1" kern="1200" dirty="0">
              <a:latin typeface="Arial" panose="020B0604020202020204" pitchFamily="34" charset="0"/>
              <a:cs typeface="Arial" panose="020B0604020202020204" pitchFamily="34" charset="0"/>
            </a:rPr>
            <a:t>more likely </a:t>
          </a:r>
          <a:r>
            <a:rPr lang="en-US" sz="2400" kern="1200" dirty="0">
              <a:latin typeface="Arial" panose="020B0604020202020204" pitchFamily="34" charset="0"/>
              <a:cs typeface="Arial" panose="020B0604020202020204" pitchFamily="34" charset="0"/>
            </a:rPr>
            <a:t>to receive recognition in the political media or a promotion to a senior government position than are managers of domestically listed firms</a:t>
          </a:r>
        </a:p>
      </dsp:txBody>
      <dsp:txXfrm>
        <a:off x="758307" y="319565"/>
        <a:ext cx="10221108" cy="1632241"/>
      </dsp:txXfrm>
    </dsp:sp>
    <dsp:sp modelId="{CF72FEE0-0385-4627-A6CC-06939F953CF1}">
      <dsp:nvSpPr>
        <dsp:cNvPr id="0" name=""/>
        <dsp:cNvSpPr/>
      </dsp:nvSpPr>
      <dsp:spPr>
        <a:xfrm>
          <a:off x="-6615" y="340364"/>
          <a:ext cx="1529846" cy="159064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0BE8E1-75E5-4013-8888-2C0F89872BC5}">
      <dsp:nvSpPr>
        <dsp:cNvPr id="0" name=""/>
        <dsp:cNvSpPr/>
      </dsp:nvSpPr>
      <dsp:spPr>
        <a:xfrm>
          <a:off x="758307" y="2271610"/>
          <a:ext cx="10221108" cy="1135606"/>
        </a:xfrm>
        <a:prstGeom prst="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138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Firm hierarchy is significantly positive in the models using political promotion as the dependent variable</a:t>
          </a:r>
        </a:p>
      </dsp:txBody>
      <dsp:txXfrm>
        <a:off x="758307" y="2271610"/>
        <a:ext cx="10221108" cy="1135606"/>
      </dsp:txXfrm>
    </dsp:sp>
    <dsp:sp modelId="{9A0AF9EE-B044-45F6-BF19-C91309C3FE3C}">
      <dsp:nvSpPr>
        <dsp:cNvPr id="0" name=""/>
        <dsp:cNvSpPr/>
      </dsp:nvSpPr>
      <dsp:spPr>
        <a:xfrm>
          <a:off x="48553" y="2129659"/>
          <a:ext cx="1419508" cy="1419508"/>
        </a:xfrm>
        <a:prstGeom prst="ellipse">
          <a:avLst/>
        </a:prstGeom>
        <a:solidFill>
          <a:schemeClr val="lt1">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C817C-8426-4A97-90A3-74CC17ABE71C}" type="datetimeFigureOut">
              <a:rPr lang="en-US" smtClean="0"/>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B6A85-721D-45EE-B83E-566FAA8027FA}" type="slidenum">
              <a:rPr lang="en-US" smtClean="0"/>
              <a:t>‹#›</a:t>
            </a:fld>
            <a:endParaRPr lang="en-US"/>
          </a:p>
        </p:txBody>
      </p:sp>
    </p:spTree>
    <p:extLst>
      <p:ext uri="{BB962C8B-B14F-4D97-AF65-F5344CB8AC3E}">
        <p14:creationId xmlns:p14="http://schemas.microsoft.com/office/powerpoint/2010/main" val="137216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Statistic"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Outliers" TargetMode="External"/><Relationship Id="rId5" Type="http://schemas.openxmlformats.org/officeDocument/2006/relationships/hyperlink" Target="https://en.wikipedia.org/wiki/Statistics" TargetMode="External"/><Relationship Id="rId4" Type="http://schemas.openxmlformats.org/officeDocument/2006/relationships/hyperlink" Target="https://en.wikipedia.org/wiki/Extreme_valu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because overseas listing provides connected firms’ managers a new channel to realize political rents. Anecdotal evidence suggests that there is a strong tie between business and government in China and an executive position in a large SOE frequently leads to political benefits such as a promotion to a senior government position in China.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the private benefits hypothesis may seem contradictory to findings from a vast literature that finds overseas listing in mature markets generally improves corporate governance (e.g., </a:t>
            </a:r>
            <a:r>
              <a:rPr lang="en-US" sz="1200" b="0" i="0" u="none" strike="noStrike" kern="1200" baseline="0" dirty="0" err="1">
                <a:solidFill>
                  <a:schemeClr val="tx1"/>
                </a:solidFill>
                <a:latin typeface="+mn-lt"/>
                <a:ea typeface="+mn-ea"/>
                <a:cs typeface="+mn-cs"/>
              </a:rPr>
              <a:t>Leuz</a:t>
            </a:r>
            <a:r>
              <a:rPr lang="en-US" sz="1200" b="0" i="0" u="none" strike="noStrike" kern="1200" baseline="0" dirty="0">
                <a:solidFill>
                  <a:schemeClr val="tx1"/>
                </a:solidFill>
                <a:latin typeface="+mn-lt"/>
                <a:ea typeface="+mn-ea"/>
                <a:cs typeface="+mn-cs"/>
              </a:rPr>
              <a:t> and Oberholzer-Gee, 2006), one key difference between our setting and those in prior studies is that Hong Kong is the main overseas listing destination for our sample. Although Hong Kong generally has high-quality governance institutions, its political dependence on China can enable politically connected managers of Chinese SOEs to extract private benefits upon listing there.</a:t>
            </a:r>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4</a:t>
            </a:fld>
            <a:endParaRPr lang="en-US"/>
          </a:p>
        </p:txBody>
      </p:sp>
    </p:spTree>
    <p:extLst>
      <p:ext uri="{BB962C8B-B14F-4D97-AF65-F5344CB8AC3E}">
        <p14:creationId xmlns:p14="http://schemas.microsoft.com/office/powerpoint/2010/main" val="252722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Our variable of interest for testing the performance hypothesis is the sum of the coefficients on Political connection and Overseas listing Political connection (b2þb3), which captures the difference in post-listing performance between politically connected and non-politically connected firms among overseas listed SOEs.</a:t>
            </a:r>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6</a:t>
            </a:fld>
            <a:endParaRPr lang="en-US"/>
          </a:p>
        </p:txBody>
      </p:sp>
    </p:spTree>
    <p:extLst>
      <p:ext uri="{BB962C8B-B14F-4D97-AF65-F5344CB8AC3E}">
        <p14:creationId xmlns:p14="http://schemas.microsoft.com/office/powerpoint/2010/main" val="184795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 </a:t>
            </a:r>
            <a:r>
              <a:rPr lang="en-US" sz="1200" b="1" i="0" kern="1200" dirty="0">
                <a:solidFill>
                  <a:schemeClr val="tx1"/>
                </a:solidFill>
                <a:effectLst/>
                <a:latin typeface="+mn-lt"/>
                <a:ea typeface="+mn-ea"/>
                <a:cs typeface="+mn-cs"/>
              </a:rPr>
              <a:t>instrumental variable</a:t>
            </a:r>
            <a:r>
              <a:rPr lang="en-US" sz="1200" b="0" i="0" kern="1200" dirty="0">
                <a:solidFill>
                  <a:schemeClr val="tx1"/>
                </a:solidFill>
                <a:effectLst/>
                <a:latin typeface="+mn-lt"/>
                <a:ea typeface="+mn-ea"/>
                <a:cs typeface="+mn-cs"/>
              </a:rPr>
              <a:t> (sometimes called an “instrument” </a:t>
            </a:r>
            <a:r>
              <a:rPr lang="en-US" sz="1200" b="1" i="0" kern="1200" dirty="0">
                <a:solidFill>
                  <a:schemeClr val="tx1"/>
                </a:solidFill>
                <a:effectLst/>
                <a:latin typeface="+mn-lt"/>
                <a:ea typeface="+mn-ea"/>
                <a:cs typeface="+mn-cs"/>
              </a:rPr>
              <a:t>variable</a:t>
            </a:r>
            <a:r>
              <a:rPr lang="en-US" sz="1200" b="0" i="0" kern="1200" dirty="0">
                <a:solidFill>
                  <a:schemeClr val="tx1"/>
                </a:solidFill>
                <a:effectLst/>
                <a:latin typeface="+mn-lt"/>
                <a:ea typeface="+mn-ea"/>
                <a:cs typeface="+mn-cs"/>
              </a:rPr>
              <a:t>) is a third </a:t>
            </a:r>
            <a:r>
              <a:rPr lang="en-US" sz="1200" b="1" i="0" kern="1200" dirty="0">
                <a:solidFill>
                  <a:schemeClr val="tx1"/>
                </a:solidFill>
                <a:effectLst/>
                <a:latin typeface="+mn-lt"/>
                <a:ea typeface="+mn-ea"/>
                <a:cs typeface="+mn-cs"/>
              </a:rPr>
              <a:t>variable</a:t>
            </a:r>
            <a:r>
              <a:rPr lang="en-US" sz="1200" b="0" i="0" kern="1200" dirty="0">
                <a:solidFill>
                  <a:schemeClr val="tx1"/>
                </a:solidFill>
                <a:effectLst/>
                <a:latin typeface="+mn-lt"/>
                <a:ea typeface="+mn-ea"/>
                <a:cs typeface="+mn-cs"/>
              </a:rPr>
              <a:t>, Z, used in </a:t>
            </a:r>
            <a:r>
              <a:rPr lang="en-US" sz="1200" b="1" i="0" kern="1200" dirty="0">
                <a:solidFill>
                  <a:schemeClr val="tx1"/>
                </a:solidFill>
                <a:effectLst/>
                <a:latin typeface="+mn-lt"/>
                <a:ea typeface="+mn-ea"/>
                <a:cs typeface="+mn-cs"/>
              </a:rPr>
              <a:t>regression</a:t>
            </a:r>
            <a:r>
              <a:rPr lang="en-US" sz="1200" b="0" i="0" kern="1200" dirty="0">
                <a:solidFill>
                  <a:schemeClr val="tx1"/>
                </a:solidFill>
                <a:effectLst/>
                <a:latin typeface="+mn-lt"/>
                <a:ea typeface="+mn-ea"/>
                <a:cs typeface="+mn-cs"/>
              </a:rPr>
              <a:t> analysis when you have endogenous </a:t>
            </a:r>
            <a:r>
              <a:rPr lang="en-US" sz="1200" b="1" i="0" kern="1200" dirty="0">
                <a:solidFill>
                  <a:schemeClr val="tx1"/>
                </a:solidFill>
                <a:effectLst/>
                <a:latin typeface="+mn-lt"/>
                <a:ea typeface="+mn-ea"/>
                <a:cs typeface="+mn-cs"/>
              </a:rPr>
              <a:t>variables</a:t>
            </a:r>
            <a:r>
              <a:rPr lang="en-US" sz="1200" b="0" i="0" kern="1200" dirty="0">
                <a:solidFill>
                  <a:schemeClr val="tx1"/>
                </a:solidFill>
                <a:effectLst/>
                <a:latin typeface="+mn-lt"/>
                <a:ea typeface="+mn-ea"/>
                <a:cs typeface="+mn-cs"/>
              </a:rPr>
              <a:t> — </a:t>
            </a:r>
            <a:r>
              <a:rPr lang="en-US" sz="1200" b="1" i="0" kern="1200" dirty="0">
                <a:solidFill>
                  <a:schemeClr val="tx1"/>
                </a:solidFill>
                <a:effectLst/>
                <a:latin typeface="+mn-lt"/>
                <a:ea typeface="+mn-ea"/>
                <a:cs typeface="+mn-cs"/>
              </a:rPr>
              <a:t>variables</a:t>
            </a:r>
            <a:r>
              <a:rPr lang="en-US" sz="1200" b="0" i="0" kern="1200" dirty="0">
                <a:solidFill>
                  <a:schemeClr val="tx1"/>
                </a:solidFill>
                <a:effectLst/>
                <a:latin typeface="+mn-lt"/>
                <a:ea typeface="+mn-ea"/>
                <a:cs typeface="+mn-cs"/>
              </a:rPr>
              <a:t> that are influenced by other </a:t>
            </a:r>
            <a:r>
              <a:rPr lang="en-US" sz="1200" b="1" i="0" kern="1200" dirty="0">
                <a:solidFill>
                  <a:schemeClr val="tx1"/>
                </a:solidFill>
                <a:effectLst/>
                <a:latin typeface="+mn-lt"/>
                <a:ea typeface="+mn-ea"/>
                <a:cs typeface="+mn-cs"/>
              </a:rPr>
              <a:t>variables</a:t>
            </a:r>
            <a:r>
              <a:rPr lang="en-US" sz="1200" b="0" i="0" kern="1200" dirty="0">
                <a:solidFill>
                  <a:schemeClr val="tx1"/>
                </a:solidFill>
                <a:effectLst/>
                <a:latin typeface="+mn-lt"/>
                <a:ea typeface="+mn-ea"/>
                <a:cs typeface="+mn-cs"/>
              </a:rPr>
              <a:t> in the model. In other words, you use it to account for unexpected behavior between </a:t>
            </a:r>
            <a:r>
              <a:rPr lang="en-US" sz="1200" b="1" i="0" kern="1200" dirty="0">
                <a:solidFill>
                  <a:schemeClr val="tx1"/>
                </a:solidFill>
                <a:effectLst/>
                <a:latin typeface="+mn-lt"/>
                <a:ea typeface="+mn-ea"/>
                <a:cs typeface="+mn-cs"/>
              </a:rPr>
              <a:t>variables</a:t>
            </a:r>
            <a:r>
              <a:rPr lang="en-US" sz="1200" b="0" i="0" kern="1200" dirty="0">
                <a:solidFill>
                  <a:schemeClr val="tx1"/>
                </a:solidFill>
                <a:effectLst/>
                <a:latin typeface="+mn-lt"/>
                <a:ea typeface="+mn-ea"/>
                <a:cs typeface="+mn-cs"/>
              </a:rPr>
              <a:t>.</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You have an </a:t>
            </a:r>
            <a:r>
              <a:rPr lang="en-US" sz="1200" b="1" i="0" kern="1200" dirty="0">
                <a:solidFill>
                  <a:schemeClr val="tx1"/>
                </a:solidFill>
                <a:effectLst/>
                <a:latin typeface="+mn-lt"/>
                <a:ea typeface="+mn-ea"/>
                <a:cs typeface="+mn-cs"/>
              </a:rPr>
              <a:t>endogeneity problem</a:t>
            </a:r>
            <a:r>
              <a:rPr lang="en-US" sz="1200" b="0" i="0" kern="1200" dirty="0">
                <a:solidFill>
                  <a:schemeClr val="tx1"/>
                </a:solidFill>
                <a:effectLst/>
                <a:latin typeface="+mn-lt"/>
                <a:ea typeface="+mn-ea"/>
                <a:cs typeface="+mn-cs"/>
              </a:rPr>
              <a:t> when there is a correlation between your X variable and the error term in your model</a:t>
            </a:r>
          </a:p>
          <a:p>
            <a:pPr marL="0" indent="0">
              <a:buFont typeface="Arial" panose="020B0604020202020204" pitchFamily="34" charset="0"/>
              <a:buNone/>
            </a:pPr>
            <a:r>
              <a:rPr lang="en-US" sz="1200" b="0" i="0" u="none" strike="noStrike" kern="1200" baseline="0" dirty="0">
                <a:solidFill>
                  <a:schemeClr val="tx1"/>
                </a:solidFill>
                <a:effectLst/>
                <a:latin typeface="+mn-lt"/>
                <a:ea typeface="+mn-ea"/>
                <a:cs typeface="+mn-cs"/>
              </a:rPr>
              <a:t>-------------------------------------------------------------------------------------------------------------------------------------------------</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first estimate a first-stage model regressing the endogenous overseas listing variable on our instruments and controls. We then use the predicted value of the overseas listing variable in place of this variable in the second stage.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Central SOE, a dummy variable indicating whether the SOE is owned by the central government.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expect these variables to be correlated with the overseas listing variable for the following reasons: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First, politicians may prefer SOEs that are in regions with stronger legal environments because it is less costly for these firms to comply with the greater governance and disclosure requirements associated with listing on overseas markets.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Second, politicians may be more likely to select SOEs that are in less competitive industries, as indicated by the Herfindahl index, or are owned by the central government, as captured by Central SOE. This is because these firms are subject to central government regulations and controls, and therefore are less likely to have governance problems.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addition, we expect these variables to be exogenous because legal environments, industry characteristics, and ownership by the central government are predetermined and unlikely to directly affect the changes in performance surrounding overseas listing. </a:t>
            </a:r>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7</a:t>
            </a:fld>
            <a:endParaRPr lang="en-US"/>
          </a:p>
        </p:txBody>
      </p:sp>
    </p:spTree>
    <p:extLst>
      <p:ext uri="{BB962C8B-B14F-4D97-AF65-F5344CB8AC3E}">
        <p14:creationId xmlns:p14="http://schemas.microsoft.com/office/powerpoint/2010/main" val="396509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8</a:t>
            </a:fld>
            <a:endParaRPr lang="en-US"/>
          </a:p>
        </p:txBody>
      </p:sp>
    </p:spTree>
    <p:extLst>
      <p:ext uri="{BB962C8B-B14F-4D97-AF65-F5344CB8AC3E}">
        <p14:creationId xmlns:p14="http://schemas.microsoft.com/office/powerpoint/2010/main" val="8395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Based on a firm’s registration location, we code a firm hierarchy as 1 for the county-level, 2 for the region-level, and 3 for the provincial/central-level.</a:t>
            </a:r>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10</a:t>
            </a:fld>
            <a:endParaRPr lang="en-US"/>
          </a:p>
        </p:txBody>
      </p:sp>
    </p:spTree>
    <p:extLst>
      <p:ext uri="{BB962C8B-B14F-4D97-AF65-F5344CB8AC3E}">
        <p14:creationId xmlns:p14="http://schemas.microsoft.com/office/powerpoint/2010/main" val="416546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u="none" strike="noStrike" kern="1200" baseline="0" dirty="0">
                <a:solidFill>
                  <a:schemeClr val="tx1"/>
                </a:solidFill>
                <a:latin typeface="+mn-lt"/>
                <a:ea typeface="+mn-ea"/>
                <a:cs typeface="+mn-cs"/>
              </a:rPr>
              <a:t>Consistent with the private benefits hypothesis that politically connected managers use overseas listing to pursue political rents, we find that among politically connected firms, managers of overseas listed firms are more likely to receive recognition in the political media or a promotion to a senior government position than are managers of domestically listed firms.</a:t>
            </a:r>
            <a:endParaRPr lang="en-US" sz="2000" dirty="0"/>
          </a:p>
        </p:txBody>
      </p:sp>
      <p:sp>
        <p:nvSpPr>
          <p:cNvPr id="4" name="Slide Number Placeholder 3"/>
          <p:cNvSpPr>
            <a:spLocks noGrp="1"/>
          </p:cNvSpPr>
          <p:nvPr>
            <p:ph type="sldNum" sz="quarter" idx="5"/>
          </p:nvPr>
        </p:nvSpPr>
        <p:spPr/>
        <p:txBody>
          <a:bodyPr/>
          <a:lstStyle/>
          <a:p>
            <a:fld id="{6EAB6A85-721D-45EE-B83E-566FAA8027FA}" type="slidenum">
              <a:rPr lang="en-US" smtClean="0"/>
              <a:t>13</a:t>
            </a:fld>
            <a:endParaRPr lang="en-US"/>
          </a:p>
        </p:txBody>
      </p:sp>
    </p:spTree>
    <p:extLst>
      <p:ext uri="{BB962C8B-B14F-4D97-AF65-F5344CB8AC3E}">
        <p14:creationId xmlns:p14="http://schemas.microsoft.com/office/powerpoint/2010/main" val="55842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Something I like about this paper is it recognizes the valid points of opposing argument and explains well why in this case has a different result</a:t>
            </a:r>
          </a:p>
          <a:p>
            <a:endParaRPr lang="en-US" dirty="0"/>
          </a:p>
          <a:p>
            <a:r>
              <a:rPr lang="en-US" dirty="0"/>
              <a:t>As of 2019, </a:t>
            </a:r>
            <a:r>
              <a:rPr lang="en-US" dirty="0" err="1"/>
              <a:t>hong</a:t>
            </a:r>
            <a:r>
              <a:rPr lang="en-US" dirty="0"/>
              <a:t> </a:t>
            </a:r>
            <a:r>
              <a:rPr lang="en-US" dirty="0" err="1"/>
              <a:t>kong</a:t>
            </a:r>
            <a:r>
              <a:rPr lang="en-US" dirty="0"/>
              <a:t> 1121, U.S. 231</a:t>
            </a:r>
          </a:p>
          <a:p>
            <a:endParaRPr lang="en-US" dirty="0"/>
          </a:p>
          <a:p>
            <a:r>
              <a:rPr lang="en-US" dirty="0"/>
              <a:t>Many SOEs choose overseas listing because shorter period of reviewing time, larger amount of capital, it also helps them open to global capital market and improve their operation efficiency,</a:t>
            </a:r>
          </a:p>
          <a:p>
            <a:endParaRPr lang="en-US" dirty="0"/>
          </a:p>
          <a:p>
            <a:r>
              <a:rPr lang="en-US" dirty="0"/>
              <a:t>Maybe it’s just rewards because they did what the government love to see but cannot say they go public overseas because they pursue for private benefit.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While the private benefits hypothesis may seem contradictory to findings from a vast literature that finds overseas listing in mature markets generally improves corporate governance (e.g., </a:t>
            </a:r>
            <a:r>
              <a:rPr lang="en-US" sz="1200" b="0" i="0" u="none" strike="noStrike" kern="1200" baseline="0" dirty="0" err="1">
                <a:solidFill>
                  <a:schemeClr val="tx1"/>
                </a:solidFill>
                <a:latin typeface="+mn-lt"/>
                <a:ea typeface="+mn-ea"/>
                <a:cs typeface="+mn-cs"/>
              </a:rPr>
              <a:t>Leuz</a:t>
            </a:r>
            <a:r>
              <a:rPr lang="en-US" sz="1200" b="0" i="0" u="none" strike="noStrike" kern="1200" baseline="0" dirty="0">
                <a:solidFill>
                  <a:schemeClr val="tx1"/>
                </a:solidFill>
                <a:latin typeface="+mn-lt"/>
                <a:ea typeface="+mn-ea"/>
                <a:cs typeface="+mn-cs"/>
              </a:rPr>
              <a:t> and Oberholzer-Gee, 2006), one key difference between our setting and those in prior studies is that Hong Kong is the main overseas listing destination for our sample. Although Hong Kong generally has high-quality governance institutions, its political dependence on China can enable politically connected managers of Chinese SOEs to extract private benefits upon listing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a:solidFill>
                  <a:schemeClr val="tx1"/>
                </a:solidFill>
                <a:effectLst/>
                <a:latin typeface="+mn-lt"/>
                <a:ea typeface="+mn-ea"/>
                <a:cs typeface="+mn-cs"/>
              </a:rPr>
              <a:t>Winsorizing</a:t>
            </a:r>
            <a:r>
              <a:rPr lang="en-US" sz="1200" b="0" i="0" kern="1200" dirty="0">
                <a:solidFill>
                  <a:schemeClr val="tx1"/>
                </a:solidFill>
                <a:effectLst/>
                <a:latin typeface="+mn-lt"/>
                <a:ea typeface="+mn-ea"/>
                <a:cs typeface="+mn-cs"/>
              </a:rPr>
              <a:t> or </a:t>
            </a:r>
            <a:r>
              <a:rPr lang="en-US" sz="1200" b="1" i="0" kern="1200" dirty="0" err="1">
                <a:solidFill>
                  <a:schemeClr val="tx1"/>
                </a:solidFill>
                <a:effectLst/>
                <a:latin typeface="+mn-lt"/>
                <a:ea typeface="+mn-ea"/>
                <a:cs typeface="+mn-cs"/>
              </a:rPr>
              <a:t>winsorization</a:t>
            </a:r>
            <a:r>
              <a:rPr lang="en-US" sz="1200" b="0" i="0" kern="1200" dirty="0">
                <a:solidFill>
                  <a:schemeClr val="tx1"/>
                </a:solidFill>
                <a:effectLst/>
                <a:latin typeface="+mn-lt"/>
                <a:ea typeface="+mn-ea"/>
                <a:cs typeface="+mn-cs"/>
              </a:rPr>
              <a:t> is the transformation of </a:t>
            </a:r>
            <a:r>
              <a:rPr lang="en-US" sz="1200" b="0" i="0" u="none" strike="noStrike" kern="1200" dirty="0">
                <a:solidFill>
                  <a:schemeClr val="tx1"/>
                </a:solidFill>
                <a:effectLst/>
                <a:latin typeface="+mn-lt"/>
                <a:ea typeface="+mn-ea"/>
                <a:cs typeface="+mn-cs"/>
                <a:hlinkClick r:id="rId3" tooltip="Statistic"/>
              </a:rPr>
              <a:t>statistics</a:t>
            </a:r>
            <a:r>
              <a:rPr lang="en-US" sz="1200" b="0" i="0" kern="1200" dirty="0">
                <a:solidFill>
                  <a:schemeClr val="tx1"/>
                </a:solidFill>
                <a:effectLst/>
                <a:latin typeface="+mn-lt"/>
                <a:ea typeface="+mn-ea"/>
                <a:cs typeface="+mn-cs"/>
              </a:rPr>
              <a:t> by limiting </a:t>
            </a:r>
            <a:r>
              <a:rPr lang="en-US" sz="1200" b="0" i="0" u="none" strike="noStrike" kern="1200" dirty="0">
                <a:solidFill>
                  <a:schemeClr val="tx1"/>
                </a:solidFill>
                <a:effectLst/>
                <a:latin typeface="+mn-lt"/>
                <a:ea typeface="+mn-ea"/>
                <a:cs typeface="+mn-cs"/>
                <a:hlinkClick r:id="rId4" tooltip="Extreme value"/>
              </a:rPr>
              <a:t>extreme values</a:t>
            </a:r>
            <a:r>
              <a:rPr lang="en-US" sz="1200" b="0" i="0" kern="1200" dirty="0">
                <a:solidFill>
                  <a:schemeClr val="tx1"/>
                </a:solidFill>
                <a:effectLst/>
                <a:latin typeface="+mn-lt"/>
                <a:ea typeface="+mn-ea"/>
                <a:cs typeface="+mn-cs"/>
              </a:rPr>
              <a:t> in the </a:t>
            </a:r>
            <a:r>
              <a:rPr lang="en-US" sz="1200" b="0" i="0" u="none" strike="noStrike" kern="1200" dirty="0">
                <a:solidFill>
                  <a:schemeClr val="tx1"/>
                </a:solidFill>
                <a:effectLst/>
                <a:latin typeface="+mn-lt"/>
                <a:ea typeface="+mn-ea"/>
                <a:cs typeface="+mn-cs"/>
                <a:hlinkClick r:id="rId5" tooltip="Statistics"/>
              </a:rPr>
              <a:t>statistical</a:t>
            </a:r>
            <a:r>
              <a:rPr lang="en-US" sz="1200" b="0" i="0" kern="1200" dirty="0">
                <a:solidFill>
                  <a:schemeClr val="tx1"/>
                </a:solidFill>
                <a:effectLst/>
                <a:latin typeface="+mn-lt"/>
                <a:ea typeface="+mn-ea"/>
                <a:cs typeface="+mn-cs"/>
              </a:rPr>
              <a:t> data to reduce the effect of possibly spurious </a:t>
            </a:r>
            <a:r>
              <a:rPr lang="en-US" sz="1200" b="0" i="0" u="sng" kern="1200" dirty="0">
                <a:solidFill>
                  <a:schemeClr val="tx1"/>
                </a:solidFill>
                <a:effectLst/>
                <a:latin typeface="+mn-lt"/>
                <a:ea typeface="+mn-ea"/>
                <a:cs typeface="+mn-cs"/>
                <a:hlinkClick r:id="rId6"/>
              </a:rPr>
              <a:t>outliers</a:t>
            </a:r>
            <a:r>
              <a:rPr lang="en-US" sz="1200" b="0" i="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14</a:t>
            </a:fld>
            <a:endParaRPr lang="en-US"/>
          </a:p>
        </p:txBody>
      </p:sp>
    </p:spTree>
    <p:extLst>
      <p:ext uri="{BB962C8B-B14F-4D97-AF65-F5344CB8AC3E}">
        <p14:creationId xmlns:p14="http://schemas.microsoft.com/office/powerpoint/2010/main" val="2935340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6EAB6A85-721D-45EE-B83E-566FAA8027FA}" type="slidenum">
              <a:rPr lang="en-US" smtClean="0"/>
              <a:t>15</a:t>
            </a:fld>
            <a:endParaRPr lang="en-US"/>
          </a:p>
        </p:txBody>
      </p:sp>
    </p:spTree>
    <p:extLst>
      <p:ext uri="{BB962C8B-B14F-4D97-AF65-F5344CB8AC3E}">
        <p14:creationId xmlns:p14="http://schemas.microsoft.com/office/powerpoint/2010/main" val="2289585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a:spLocks/>
          </p:cNvSpPr>
          <p:nvPr userDrawn="1"/>
        </p:nvSpPr>
        <p:spPr>
          <a:xfrm>
            <a:off x="230124" y="242611"/>
            <a:ext cx="11731752" cy="3657600"/>
          </a:xfrm>
          <a:prstGeom prst="rect">
            <a:avLst/>
          </a:prstGeom>
          <a:solidFill>
            <a:srgbClr val="A51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noFill/>
            </a:endParaRPr>
          </a:p>
        </p:txBody>
      </p:sp>
      <p:sp>
        <p:nvSpPr>
          <p:cNvPr id="2" name="Title 1"/>
          <p:cNvSpPr>
            <a:spLocks noGrp="1"/>
          </p:cNvSpPr>
          <p:nvPr>
            <p:ph type="ctrTitle"/>
          </p:nvPr>
        </p:nvSpPr>
        <p:spPr>
          <a:xfrm>
            <a:off x="643467" y="2425700"/>
            <a:ext cx="10363200" cy="6350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43467" y="3141784"/>
            <a:ext cx="10363200" cy="553917"/>
          </a:xfrm>
        </p:spPr>
        <p:txBody>
          <a:bodyPr/>
          <a:lstStyle>
            <a:lvl1pPr marL="0" indent="0" algn="l">
              <a:buNone/>
              <a:defRPr b="0" i="0">
                <a:solidFill>
                  <a:srgbClr val="FFFFFF"/>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1901" y="532923"/>
            <a:ext cx="795528" cy="92049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143828"/>
            <a:ext cx="11731752" cy="2468880"/>
          </a:xfrm>
          <a:prstGeom prst="rect">
            <a:avLst/>
          </a:prstGeom>
        </p:spPr>
      </p:pic>
    </p:spTree>
    <p:extLst>
      <p:ext uri="{BB962C8B-B14F-4D97-AF65-F5344CB8AC3E}">
        <p14:creationId xmlns:p14="http://schemas.microsoft.com/office/powerpoint/2010/main" val="330733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DF7E84-A078-444E-B1A2-105EC3D85D56}"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378578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F7E84-A078-444E-B1A2-105EC3D85D56}"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130868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826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82651"/>
            <a:ext cx="6815667" cy="5314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44701"/>
            <a:ext cx="4011084" cy="4152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F7E84-A078-444E-B1A2-105EC3D85D56}"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373038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784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7905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5451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F7E84-A078-444E-B1A2-105EC3D85D56}"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5946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DF7E84-A078-444E-B1A2-105EC3D85D56}"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72125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a:spLocks/>
          </p:cNvSpPr>
          <p:nvPr userDrawn="1"/>
        </p:nvSpPr>
        <p:spPr>
          <a:xfrm>
            <a:off x="230124" y="242611"/>
            <a:ext cx="11731752" cy="3657600"/>
          </a:xfrm>
          <a:prstGeom prst="rect">
            <a:avLst/>
          </a:prstGeom>
          <a:solidFill>
            <a:srgbClr val="6C7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no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143828"/>
            <a:ext cx="11731752" cy="2468880"/>
          </a:xfrm>
          <a:prstGeom prst="rect">
            <a:avLst/>
          </a:prstGeom>
        </p:spPr>
      </p:pic>
      <p:sp>
        <p:nvSpPr>
          <p:cNvPr id="2" name="Title 1"/>
          <p:cNvSpPr>
            <a:spLocks noGrp="1"/>
          </p:cNvSpPr>
          <p:nvPr>
            <p:ph type="ctrTitle"/>
          </p:nvPr>
        </p:nvSpPr>
        <p:spPr>
          <a:xfrm>
            <a:off x="643467" y="2425700"/>
            <a:ext cx="10363200" cy="6350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43467" y="3141784"/>
            <a:ext cx="10363200" cy="553917"/>
          </a:xfrm>
        </p:spPr>
        <p:txBody>
          <a:bodyPr/>
          <a:lstStyle>
            <a:lvl1pPr marL="0" indent="0" algn="l">
              <a:buNone/>
              <a:defRPr b="0" i="0">
                <a:solidFill>
                  <a:srgbClr val="FFFFFF"/>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1901" y="532923"/>
            <a:ext cx="795528" cy="920496"/>
          </a:xfrm>
          <a:prstGeom prst="rect">
            <a:avLst/>
          </a:prstGeom>
        </p:spPr>
      </p:pic>
    </p:spTree>
    <p:extLst>
      <p:ext uri="{BB962C8B-B14F-4D97-AF65-F5344CB8AC3E}">
        <p14:creationId xmlns:p14="http://schemas.microsoft.com/office/powerpoint/2010/main" val="1627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228600"/>
            <a:ext cx="11734800" cy="6400800"/>
          </a:xfrm>
          <a:prstGeom prst="rect">
            <a:avLst/>
          </a:prstGeom>
        </p:spPr>
      </p:pic>
      <p:sp>
        <p:nvSpPr>
          <p:cNvPr id="2" name="Title 1"/>
          <p:cNvSpPr>
            <a:spLocks noGrp="1"/>
          </p:cNvSpPr>
          <p:nvPr>
            <p:ph type="ctrTitle"/>
          </p:nvPr>
        </p:nvSpPr>
        <p:spPr>
          <a:xfrm>
            <a:off x="643467" y="1097017"/>
            <a:ext cx="10363200" cy="6350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43467" y="1813101"/>
            <a:ext cx="10363200" cy="553917"/>
          </a:xfrm>
        </p:spPr>
        <p:txBody>
          <a:bodyPr/>
          <a:lstStyle>
            <a:lvl1pPr marL="0" indent="0" algn="l">
              <a:buNone/>
              <a:defRPr b="0" i="0">
                <a:solidFill>
                  <a:srgbClr val="FFFFFF"/>
                </a:solidFill>
                <a:latin typeface="Arial Hebrew" charset="0"/>
                <a:ea typeface="Arial Hebrew" charset="0"/>
                <a:cs typeface="Arial Hebre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6217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228600"/>
            <a:ext cx="11734800" cy="6400800"/>
          </a:xfrm>
          <a:prstGeom prst="rect">
            <a:avLst/>
          </a:prstGeom>
        </p:spPr>
      </p:pic>
      <p:sp>
        <p:nvSpPr>
          <p:cNvPr id="2" name="Title 1"/>
          <p:cNvSpPr>
            <a:spLocks noGrp="1"/>
          </p:cNvSpPr>
          <p:nvPr>
            <p:ph type="ctrTitle"/>
          </p:nvPr>
        </p:nvSpPr>
        <p:spPr>
          <a:xfrm>
            <a:off x="643467" y="1097017"/>
            <a:ext cx="10363200" cy="6350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43467" y="1813101"/>
            <a:ext cx="10363200" cy="553917"/>
          </a:xfrm>
        </p:spPr>
        <p:txBody>
          <a:bodyPr/>
          <a:lstStyle>
            <a:lvl1pPr marL="0" indent="0" algn="l">
              <a:buNone/>
              <a:defRPr b="0" i="0">
                <a:solidFill>
                  <a:srgbClr val="FFFFFF"/>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2057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228600"/>
            <a:ext cx="11734800" cy="6400800"/>
          </a:xfrm>
          <a:prstGeom prst="rect">
            <a:avLst/>
          </a:prstGeom>
        </p:spPr>
      </p:pic>
      <p:sp>
        <p:nvSpPr>
          <p:cNvPr id="2" name="Title 1"/>
          <p:cNvSpPr>
            <a:spLocks noGrp="1"/>
          </p:cNvSpPr>
          <p:nvPr>
            <p:ph type="ctrTitle"/>
          </p:nvPr>
        </p:nvSpPr>
        <p:spPr>
          <a:xfrm>
            <a:off x="643467" y="1097017"/>
            <a:ext cx="10363200" cy="6350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43467" y="1813101"/>
            <a:ext cx="10363200" cy="553917"/>
          </a:xfrm>
        </p:spPr>
        <p:txBody>
          <a:bodyPr/>
          <a:lstStyle>
            <a:lvl1pPr marL="0" indent="0" algn="l">
              <a:buNone/>
              <a:defRPr b="0" i="0">
                <a:solidFill>
                  <a:srgbClr val="FFFFFF"/>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3686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51417"/>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6C7373"/>
                </a:solidFill>
              </a:defRPr>
            </a:lvl1pPr>
            <a:lvl2pPr>
              <a:defRPr>
                <a:solidFill>
                  <a:srgbClr val="6C737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DF7E84-A078-444E-B1A2-105EC3D85D56}"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114977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F7E84-A078-444E-B1A2-105EC3D85D56}"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184376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10972800" cy="604838"/>
          </a:xfrm>
        </p:spPr>
        <p:txBody>
          <a:bodyPr/>
          <a:lstStyle/>
          <a:p>
            <a:r>
              <a:rPr lang="en-US" dirty="0"/>
              <a:t>Click to edit Master title style</a:t>
            </a:r>
          </a:p>
        </p:txBody>
      </p:sp>
      <p:sp>
        <p:nvSpPr>
          <p:cNvPr id="3" name="Content Placeholder 2"/>
          <p:cNvSpPr>
            <a:spLocks noGrp="1"/>
          </p:cNvSpPr>
          <p:nvPr>
            <p:ph sz="half" idx="1"/>
          </p:nvPr>
        </p:nvSpPr>
        <p:spPr>
          <a:xfrm>
            <a:off x="609600" y="17780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80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DF7E84-A078-444E-B1A2-105EC3D85D56}"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278534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10972800" cy="6048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9288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568576"/>
            <a:ext cx="5386917"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9288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568576"/>
            <a:ext cx="5389033"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DF7E84-A078-444E-B1A2-105EC3D85D56}"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383422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A51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noFill/>
            </a:endParaRPr>
          </a:p>
        </p:txBody>
      </p:sp>
      <p:cxnSp>
        <p:nvCxnSpPr>
          <p:cNvPr id="9" name="Straight Connector 8"/>
          <p:cNvCxnSpPr/>
          <p:nvPr userDrawn="1"/>
        </p:nvCxnSpPr>
        <p:spPr>
          <a:xfrm>
            <a:off x="663787" y="6421120"/>
            <a:ext cx="11042444" cy="0"/>
          </a:xfrm>
          <a:prstGeom prst="line">
            <a:avLst/>
          </a:prstGeom>
          <a:ln>
            <a:solidFill>
              <a:srgbClr val="A51417"/>
            </a:solidFill>
          </a:ln>
        </p:spPr>
        <p:style>
          <a:lnRef idx="1">
            <a:schemeClr val="dk1"/>
          </a:lnRef>
          <a:fillRef idx="0">
            <a:schemeClr val="dk1"/>
          </a:fillRef>
          <a:effectRef idx="0">
            <a:schemeClr val="dk1"/>
          </a:effectRef>
          <a:fontRef idx="minor">
            <a:schemeClr val="tx1"/>
          </a:fontRef>
        </p:style>
      </p:cxnSp>
      <p:sp>
        <p:nvSpPr>
          <p:cNvPr id="2" name="Title Placeholder 1"/>
          <p:cNvSpPr>
            <a:spLocks noGrp="1"/>
          </p:cNvSpPr>
          <p:nvPr>
            <p:ph type="title"/>
          </p:nvPr>
        </p:nvSpPr>
        <p:spPr>
          <a:xfrm>
            <a:off x="609600" y="1070660"/>
            <a:ext cx="10972800" cy="6048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955801"/>
            <a:ext cx="10972800" cy="3975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496051"/>
            <a:ext cx="2844800" cy="365125"/>
          </a:xfrm>
          <a:prstGeom prst="rect">
            <a:avLst/>
          </a:prstGeom>
        </p:spPr>
        <p:txBody>
          <a:bodyPr vert="horz" lIns="91440" tIns="45720" rIns="91440" bIns="45720" rtlCol="0" anchor="ctr"/>
          <a:lstStyle>
            <a:lvl1pPr algn="l">
              <a:defRPr sz="1200" b="0" i="0">
                <a:solidFill>
                  <a:srgbClr val="6C7373"/>
                </a:solidFill>
                <a:latin typeface="Arial" charset="0"/>
                <a:ea typeface="Arial" charset="0"/>
                <a:cs typeface="Arial" charset="0"/>
              </a:defRPr>
            </a:lvl1pPr>
          </a:lstStyle>
          <a:p>
            <a:fld id="{83DF7E84-A078-444E-B1A2-105EC3D85D56}" type="datetimeFigureOut">
              <a:rPr lang="en-US" smtClean="0"/>
              <a:pPr/>
              <a:t>9/18/2019</a:t>
            </a:fld>
            <a:endParaRPr lang="en-US" dirty="0"/>
          </a:p>
        </p:txBody>
      </p:sp>
      <p:sp>
        <p:nvSpPr>
          <p:cNvPr id="5" name="Footer Placeholder 4"/>
          <p:cNvSpPr>
            <a:spLocks noGrp="1"/>
          </p:cNvSpPr>
          <p:nvPr>
            <p:ph type="ftr" sz="quarter" idx="3"/>
          </p:nvPr>
        </p:nvSpPr>
        <p:spPr>
          <a:xfrm>
            <a:off x="4165600" y="6496051"/>
            <a:ext cx="3860800" cy="365125"/>
          </a:xfrm>
          <a:prstGeom prst="rect">
            <a:avLst/>
          </a:prstGeom>
        </p:spPr>
        <p:txBody>
          <a:bodyPr vert="horz" lIns="91440" tIns="45720" rIns="91440" bIns="45720" rtlCol="0" anchor="ctr"/>
          <a:lstStyle>
            <a:lvl1pPr algn="ctr">
              <a:defRPr sz="1200" b="0" i="0">
                <a:solidFill>
                  <a:srgbClr val="6C7373"/>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737600" y="6496051"/>
            <a:ext cx="2844800" cy="365125"/>
          </a:xfrm>
          <a:prstGeom prst="rect">
            <a:avLst/>
          </a:prstGeom>
        </p:spPr>
        <p:txBody>
          <a:bodyPr vert="horz" lIns="91440" tIns="45720" rIns="91440" bIns="45720" rtlCol="0" anchor="ctr"/>
          <a:lstStyle>
            <a:lvl1pPr algn="r">
              <a:defRPr sz="1200" b="0" i="0">
                <a:solidFill>
                  <a:srgbClr val="6C7373"/>
                </a:solidFill>
                <a:latin typeface="Arial" charset="0"/>
                <a:ea typeface="Arial" charset="0"/>
                <a:cs typeface="Arial" charset="0"/>
              </a:defRPr>
            </a:lvl1pPr>
          </a:lstStyle>
          <a:p>
            <a:fld id="{A5BF07AC-08EC-6644-BF92-F974AE2560E8}" type="slidenum">
              <a:rPr lang="en-US" smtClean="0"/>
              <a:pPr/>
              <a:t>‹#›</a:t>
            </a:fld>
            <a:endParaRPr lang="en-US"/>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8987" y="192024"/>
            <a:ext cx="457200" cy="530352"/>
          </a:xfrm>
          <a:prstGeom prst="rect">
            <a:avLst/>
          </a:prstGeom>
        </p:spPr>
      </p:pic>
    </p:spTree>
    <p:extLst>
      <p:ext uri="{BB962C8B-B14F-4D97-AF65-F5344CB8AC3E}">
        <p14:creationId xmlns:p14="http://schemas.microsoft.com/office/powerpoint/2010/main" val="40139226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62"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p:titleStyle>
    <p:body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3467" y="1635566"/>
            <a:ext cx="8454038" cy="635000"/>
          </a:xfrm>
        </p:spPr>
        <p:txBody>
          <a:bodyPr>
            <a:normAutofit fontScale="90000"/>
          </a:bodyPr>
          <a:lstStyle/>
          <a:p>
            <a:r>
              <a:rPr lang="en-US" dirty="0"/>
              <a:t>Political Considerations in the Decision of Chinese SOEs to List in Hong Kong</a:t>
            </a:r>
          </a:p>
        </p:txBody>
      </p:sp>
      <p:sp>
        <p:nvSpPr>
          <p:cNvPr id="5" name="Subtitle 4"/>
          <p:cNvSpPr>
            <a:spLocks noGrp="1"/>
          </p:cNvSpPr>
          <p:nvPr>
            <p:ph type="subTitle" idx="1"/>
          </p:nvPr>
        </p:nvSpPr>
        <p:spPr>
          <a:xfrm>
            <a:off x="643467" y="2466241"/>
            <a:ext cx="10363200" cy="553917"/>
          </a:xfrm>
        </p:spPr>
        <p:txBody>
          <a:bodyPr>
            <a:normAutofit/>
          </a:bodyPr>
          <a:lstStyle/>
          <a:p>
            <a:r>
              <a:rPr lang="en-US" sz="1800" dirty="0"/>
              <a:t>Authored by </a:t>
            </a:r>
            <a:r>
              <a:rPr lang="en-US" sz="1800" dirty="0" err="1"/>
              <a:t>Mingyi</a:t>
            </a:r>
            <a:r>
              <a:rPr lang="en-US" sz="1800" dirty="0"/>
              <a:t> Hung, T.J. Wong, </a:t>
            </a:r>
            <a:r>
              <a:rPr lang="en-US" sz="1800" dirty="0" err="1"/>
              <a:t>Tianyu</a:t>
            </a:r>
            <a:r>
              <a:rPr lang="en-US" sz="1800" dirty="0"/>
              <a:t> Zhang</a:t>
            </a:r>
          </a:p>
        </p:txBody>
      </p:sp>
      <p:pic>
        <p:nvPicPr>
          <p:cNvPr id="2" name="Picture 1">
            <a:extLst>
              <a:ext uri="{FF2B5EF4-FFF2-40B4-BE49-F238E27FC236}">
                <a16:creationId xmlns:a16="http://schemas.microsoft.com/office/drawing/2014/main" id="{04823899-2304-41F4-A414-449B2CD3F960}"/>
              </a:ext>
            </a:extLst>
          </p:cNvPr>
          <p:cNvPicPr>
            <a:picLocks noChangeAspect="1"/>
          </p:cNvPicPr>
          <p:nvPr/>
        </p:nvPicPr>
        <p:blipFill>
          <a:blip r:embed="rId2"/>
          <a:stretch>
            <a:fillRect/>
          </a:stretch>
        </p:blipFill>
        <p:spPr>
          <a:xfrm>
            <a:off x="232304" y="4114800"/>
            <a:ext cx="11727392" cy="2563263"/>
          </a:xfrm>
          <a:prstGeom prst="rect">
            <a:avLst/>
          </a:prstGeom>
        </p:spPr>
      </p:pic>
      <p:sp>
        <p:nvSpPr>
          <p:cNvPr id="6" name="TextBox 5">
            <a:extLst>
              <a:ext uri="{FF2B5EF4-FFF2-40B4-BE49-F238E27FC236}">
                <a16:creationId xmlns:a16="http://schemas.microsoft.com/office/drawing/2014/main" id="{4B393EC9-72A6-4D2E-ACA4-5762B1E61367}"/>
              </a:ext>
            </a:extLst>
          </p:cNvPr>
          <p:cNvSpPr txBox="1"/>
          <p:nvPr/>
        </p:nvSpPr>
        <p:spPr>
          <a:xfrm>
            <a:off x="643467" y="3382813"/>
            <a:ext cx="284480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Presented by: Ming Yang</a:t>
            </a:r>
          </a:p>
        </p:txBody>
      </p:sp>
    </p:spTree>
    <p:extLst>
      <p:ext uri="{BB962C8B-B14F-4D97-AF65-F5344CB8AC3E}">
        <p14:creationId xmlns:p14="http://schemas.microsoft.com/office/powerpoint/2010/main" val="159589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3AF-88DB-47DF-9C56-6A2EF4CD8CB4}"/>
              </a:ext>
            </a:extLst>
          </p:cNvPr>
          <p:cNvSpPr>
            <a:spLocks noGrp="1"/>
          </p:cNvSpPr>
          <p:nvPr>
            <p:ph type="title"/>
          </p:nvPr>
        </p:nvSpPr>
        <p:spPr/>
        <p:txBody>
          <a:bodyPr/>
          <a:lstStyle/>
          <a:p>
            <a:r>
              <a:rPr lang="en-US" dirty="0"/>
              <a:t>Regression Models</a:t>
            </a:r>
          </a:p>
        </p:txBody>
      </p:sp>
      <p:sp>
        <p:nvSpPr>
          <p:cNvPr id="3" name="Content Placeholder 2">
            <a:extLst>
              <a:ext uri="{FF2B5EF4-FFF2-40B4-BE49-F238E27FC236}">
                <a16:creationId xmlns:a16="http://schemas.microsoft.com/office/drawing/2014/main" id="{8BF28BA5-98D6-4EF5-9CD9-44B3ABD564F8}"/>
              </a:ext>
            </a:extLst>
          </p:cNvPr>
          <p:cNvSpPr>
            <a:spLocks noGrp="1"/>
          </p:cNvSpPr>
          <p:nvPr>
            <p:ph idx="1"/>
          </p:nvPr>
        </p:nvSpPr>
        <p:spPr/>
        <p:txBody>
          <a:bodyPr/>
          <a:lstStyle/>
          <a:p>
            <a:pPr>
              <a:lnSpc>
                <a:spcPct val="120000"/>
              </a:lnSpc>
            </a:pPr>
            <a:r>
              <a:rPr lang="en-US" dirty="0"/>
              <a:t>Concern: (1) Overseas listings variable is endogenous</a:t>
            </a:r>
          </a:p>
          <a:p>
            <a:pPr marL="1371600" lvl="3" indent="0">
              <a:lnSpc>
                <a:spcPct val="120000"/>
              </a:lnSpc>
              <a:buNone/>
            </a:pPr>
            <a:r>
              <a:rPr lang="en-US" sz="2400" dirty="0"/>
              <a:t>    (2) Equation is estimated at the firm-level, not firm-year level</a:t>
            </a:r>
          </a:p>
          <a:p>
            <a:pPr marL="1371600" lvl="3" indent="0" algn="just">
              <a:lnSpc>
                <a:spcPct val="120000"/>
              </a:lnSpc>
              <a:buNone/>
            </a:pPr>
            <a:r>
              <a:rPr lang="en-US" sz="2400" dirty="0"/>
              <a:t>    (3) Dummy variables cannot define connectedness</a:t>
            </a:r>
          </a:p>
          <a:p>
            <a:pPr>
              <a:lnSpc>
                <a:spcPct val="120000"/>
              </a:lnSpc>
            </a:pPr>
            <a:r>
              <a:rPr lang="en-US" dirty="0"/>
              <a:t>Address</a:t>
            </a:r>
            <a:r>
              <a:rPr lang="en-US" sz="2800" dirty="0"/>
              <a:t> </a:t>
            </a:r>
            <a:r>
              <a:rPr lang="en-US" dirty="0"/>
              <a:t>the concern: </a:t>
            </a:r>
          </a:p>
          <a:p>
            <a:pPr lvl="2">
              <a:lnSpc>
                <a:spcPct val="120000"/>
              </a:lnSpc>
            </a:pPr>
            <a:r>
              <a:rPr lang="en-US" dirty="0"/>
              <a:t>Equation 2;</a:t>
            </a:r>
          </a:p>
          <a:p>
            <a:pPr lvl="2">
              <a:lnSpc>
                <a:spcPct val="120000"/>
              </a:lnSpc>
            </a:pPr>
            <a:r>
              <a:rPr lang="en-US" dirty="0"/>
              <a:t>Additional analysis on political hierarchy</a:t>
            </a:r>
            <a:endParaRPr lang="en-US" sz="2800" dirty="0"/>
          </a:p>
          <a:p>
            <a:endParaRPr lang="en-US" dirty="0"/>
          </a:p>
        </p:txBody>
      </p:sp>
    </p:spTree>
    <p:extLst>
      <p:ext uri="{BB962C8B-B14F-4D97-AF65-F5344CB8AC3E}">
        <p14:creationId xmlns:p14="http://schemas.microsoft.com/office/powerpoint/2010/main" val="365527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3AF-88DB-47DF-9C56-6A2EF4CD8CB4}"/>
              </a:ext>
            </a:extLst>
          </p:cNvPr>
          <p:cNvSpPr>
            <a:spLocks noGrp="1"/>
          </p:cNvSpPr>
          <p:nvPr>
            <p:ph type="title"/>
          </p:nvPr>
        </p:nvSpPr>
        <p:spPr/>
        <p:txBody>
          <a:bodyPr/>
          <a:lstStyle/>
          <a:p>
            <a:r>
              <a:rPr lang="en-US" dirty="0"/>
              <a:t>Empirical Results</a:t>
            </a:r>
          </a:p>
        </p:txBody>
      </p:sp>
      <p:graphicFrame>
        <p:nvGraphicFramePr>
          <p:cNvPr id="4" name="Content Placeholder 3">
            <a:extLst>
              <a:ext uri="{FF2B5EF4-FFF2-40B4-BE49-F238E27FC236}">
                <a16:creationId xmlns:a16="http://schemas.microsoft.com/office/drawing/2014/main" id="{3AA695EE-A80E-48D4-BB5B-15D9F848F40B}"/>
              </a:ext>
            </a:extLst>
          </p:cNvPr>
          <p:cNvGraphicFramePr>
            <a:graphicFrameLocks noGrp="1"/>
          </p:cNvGraphicFramePr>
          <p:nvPr>
            <p:ph idx="1"/>
            <p:extLst>
              <p:ext uri="{D42A27DB-BD31-4B8C-83A1-F6EECF244321}">
                <p14:modId xmlns:p14="http://schemas.microsoft.com/office/powerpoint/2010/main" val="2489173593"/>
              </p:ext>
            </p:extLst>
          </p:nvPr>
        </p:nvGraphicFramePr>
        <p:xfrm>
          <a:off x="609600" y="1864812"/>
          <a:ext cx="10972800" cy="397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37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3AF-88DB-47DF-9C56-6A2EF4CD8CB4}"/>
              </a:ext>
            </a:extLst>
          </p:cNvPr>
          <p:cNvSpPr>
            <a:spLocks noGrp="1"/>
          </p:cNvSpPr>
          <p:nvPr>
            <p:ph type="title"/>
          </p:nvPr>
        </p:nvSpPr>
        <p:spPr/>
        <p:txBody>
          <a:bodyPr/>
          <a:lstStyle/>
          <a:p>
            <a:r>
              <a:rPr lang="en-US" dirty="0"/>
              <a:t>Additional Analysis</a:t>
            </a:r>
          </a:p>
        </p:txBody>
      </p:sp>
      <p:sp>
        <p:nvSpPr>
          <p:cNvPr id="3" name="Content Placeholder 2">
            <a:extLst>
              <a:ext uri="{FF2B5EF4-FFF2-40B4-BE49-F238E27FC236}">
                <a16:creationId xmlns:a16="http://schemas.microsoft.com/office/drawing/2014/main" id="{8BF28BA5-98D6-4EF5-9CD9-44B3ABD564F8}"/>
              </a:ext>
            </a:extLst>
          </p:cNvPr>
          <p:cNvSpPr>
            <a:spLocks noGrp="1"/>
          </p:cNvSpPr>
          <p:nvPr>
            <p:ph idx="1"/>
          </p:nvPr>
        </p:nvSpPr>
        <p:spPr/>
        <p:txBody>
          <a:bodyPr/>
          <a:lstStyle/>
          <a:p>
            <a:pPr>
              <a:lnSpc>
                <a:spcPct val="120000"/>
              </a:lnSpc>
            </a:pPr>
            <a:r>
              <a:rPr lang="en-US" dirty="0"/>
              <a:t>Analysis of sales growth prior to listing:</a:t>
            </a:r>
          </a:p>
          <a:p>
            <a:pPr lvl="2">
              <a:lnSpc>
                <a:spcPct val="120000"/>
              </a:lnSpc>
            </a:pPr>
            <a:r>
              <a:rPr lang="en-US" sz="2200" dirty="0"/>
              <a:t>The average sales growth for the politically connected firms is significantly </a:t>
            </a:r>
            <a:r>
              <a:rPr lang="en-US" sz="2200" b="1" dirty="0"/>
              <a:t>lower</a:t>
            </a:r>
            <a:r>
              <a:rPr lang="en-US" sz="2200" dirty="0"/>
              <a:t> than that for the non-politically connected firms</a:t>
            </a:r>
          </a:p>
          <a:p>
            <a:pPr lvl="2">
              <a:lnSpc>
                <a:spcPct val="120000"/>
              </a:lnSpc>
            </a:pPr>
            <a:r>
              <a:rPr lang="en-US" sz="2200" dirty="0"/>
              <a:t>Firms are as equally deserving as the politically connected firms that obtain the overseas listing approval</a:t>
            </a:r>
          </a:p>
          <a:p>
            <a:pPr>
              <a:lnSpc>
                <a:spcPct val="120000"/>
              </a:lnSpc>
            </a:pPr>
            <a:r>
              <a:rPr lang="en-US" dirty="0"/>
              <a:t>Analysis of earnings management prior to listing</a:t>
            </a:r>
            <a:r>
              <a:rPr lang="en-US" sz="2200" dirty="0"/>
              <a:t>:</a:t>
            </a:r>
          </a:p>
          <a:p>
            <a:pPr lvl="2">
              <a:lnSpc>
                <a:spcPct val="120000"/>
              </a:lnSpc>
            </a:pPr>
            <a:r>
              <a:rPr lang="en-US" sz="2200" dirty="0"/>
              <a:t>No evidence suggests that weaker post-listing performance improvement for politically connected firms is due to greater earnings management</a:t>
            </a:r>
          </a:p>
        </p:txBody>
      </p:sp>
    </p:spTree>
    <p:extLst>
      <p:ext uri="{BB962C8B-B14F-4D97-AF65-F5344CB8AC3E}">
        <p14:creationId xmlns:p14="http://schemas.microsoft.com/office/powerpoint/2010/main" val="288645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3AF-88DB-47DF-9C56-6A2EF4CD8CB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BF28BA5-98D6-4EF5-9CD9-44B3ABD564F8}"/>
              </a:ext>
            </a:extLst>
          </p:cNvPr>
          <p:cNvSpPr>
            <a:spLocks noGrp="1"/>
          </p:cNvSpPr>
          <p:nvPr>
            <p:ph idx="1"/>
          </p:nvPr>
        </p:nvSpPr>
        <p:spPr/>
        <p:txBody>
          <a:bodyPr/>
          <a:lstStyle/>
          <a:p>
            <a:pPr>
              <a:lnSpc>
                <a:spcPct val="120000"/>
              </a:lnSpc>
            </a:pPr>
            <a:r>
              <a:rPr lang="en-US" dirty="0"/>
              <a:t>Results support </a:t>
            </a:r>
            <a:r>
              <a:rPr lang="en-US" b="1" dirty="0"/>
              <a:t>Private Benefits Hypothesis</a:t>
            </a:r>
          </a:p>
          <a:p>
            <a:pPr>
              <a:lnSpc>
                <a:spcPct val="120000"/>
              </a:lnSpc>
            </a:pPr>
            <a:r>
              <a:rPr lang="en-US" dirty="0"/>
              <a:t>Additional findings such as </a:t>
            </a:r>
          </a:p>
          <a:p>
            <a:pPr lvl="2">
              <a:lnSpc>
                <a:spcPct val="120000"/>
              </a:lnSpc>
            </a:pPr>
            <a:r>
              <a:rPr lang="en-US" dirty="0"/>
              <a:t>The average sales growth during the pre-listing period is significantly lower for politically connected firms</a:t>
            </a:r>
          </a:p>
          <a:p>
            <a:pPr lvl="2">
              <a:lnSpc>
                <a:spcPct val="120000"/>
              </a:lnSpc>
            </a:pPr>
            <a:r>
              <a:rPr lang="en-US" dirty="0"/>
              <a:t>The poorer performance of politically connected firms subsequent to the overseas listing is unlikely due to a reversal in pre-listing earnings management</a:t>
            </a:r>
          </a:p>
        </p:txBody>
      </p:sp>
    </p:spTree>
    <p:extLst>
      <p:ext uri="{BB962C8B-B14F-4D97-AF65-F5344CB8AC3E}">
        <p14:creationId xmlns:p14="http://schemas.microsoft.com/office/powerpoint/2010/main" val="229361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 Opinions</a:t>
            </a:r>
          </a:p>
        </p:txBody>
      </p:sp>
      <p:sp>
        <p:nvSpPr>
          <p:cNvPr id="5" name="Content Placeholder 4"/>
          <p:cNvSpPr>
            <a:spLocks noGrp="1"/>
          </p:cNvSpPr>
          <p:nvPr>
            <p:ph sz="half" idx="1"/>
          </p:nvPr>
        </p:nvSpPr>
        <p:spPr>
          <a:xfrm>
            <a:off x="609600" y="2646947"/>
            <a:ext cx="5384800" cy="3657017"/>
          </a:xfrm>
        </p:spPr>
        <p:txBody>
          <a:bodyPr>
            <a:normAutofit/>
          </a:bodyPr>
          <a:lstStyle/>
          <a:p>
            <a:pPr>
              <a:lnSpc>
                <a:spcPct val="120000"/>
              </a:lnSpc>
            </a:pPr>
            <a:r>
              <a:rPr lang="en-US" sz="2400" dirty="0"/>
              <a:t>Interesting angle</a:t>
            </a:r>
          </a:p>
          <a:p>
            <a:pPr>
              <a:lnSpc>
                <a:spcPct val="120000"/>
              </a:lnSpc>
            </a:pPr>
            <a:r>
              <a:rPr lang="en-US" sz="2400" dirty="0"/>
              <a:t>Consider both sides of the argument</a:t>
            </a:r>
          </a:p>
          <a:p>
            <a:pPr>
              <a:lnSpc>
                <a:spcPct val="120000"/>
              </a:lnSpc>
            </a:pPr>
            <a:r>
              <a:rPr lang="en-US" sz="2400" dirty="0"/>
              <a:t>Reconcile mixed findings in prior research</a:t>
            </a:r>
          </a:p>
        </p:txBody>
      </p:sp>
      <p:sp>
        <p:nvSpPr>
          <p:cNvPr id="6" name="Content Placeholder 5"/>
          <p:cNvSpPr>
            <a:spLocks noGrp="1"/>
          </p:cNvSpPr>
          <p:nvPr>
            <p:ph sz="half" idx="2"/>
          </p:nvPr>
        </p:nvSpPr>
        <p:spPr>
          <a:xfrm>
            <a:off x="6197600" y="2646947"/>
            <a:ext cx="5384800" cy="3657017"/>
          </a:xfrm>
        </p:spPr>
        <p:txBody>
          <a:bodyPr/>
          <a:lstStyle/>
          <a:p>
            <a:pPr>
              <a:lnSpc>
                <a:spcPct val="120000"/>
              </a:lnSpc>
            </a:pPr>
            <a:r>
              <a:rPr lang="en-US" sz="2400" dirty="0"/>
              <a:t>Out-of-date data</a:t>
            </a:r>
          </a:p>
          <a:p>
            <a:pPr>
              <a:lnSpc>
                <a:spcPct val="120000"/>
              </a:lnSpc>
            </a:pPr>
            <a:r>
              <a:rPr lang="en-US" sz="2400" dirty="0"/>
              <a:t>Few samples</a:t>
            </a:r>
          </a:p>
          <a:p>
            <a:pPr>
              <a:lnSpc>
                <a:spcPct val="120000"/>
              </a:lnSpc>
            </a:pPr>
            <a:r>
              <a:rPr lang="en-US" sz="2400" dirty="0" err="1"/>
              <a:t>Winsorize</a:t>
            </a:r>
            <a:r>
              <a:rPr lang="en-US" sz="2400" dirty="0"/>
              <a:t> top and bottom 1% data to mitigate influence of outliers</a:t>
            </a:r>
          </a:p>
          <a:p>
            <a:pPr>
              <a:lnSpc>
                <a:spcPct val="120000"/>
              </a:lnSpc>
            </a:pPr>
            <a:r>
              <a:rPr lang="en-US" sz="2400" dirty="0"/>
              <a:t>The results can’t explain the motivation</a:t>
            </a:r>
          </a:p>
          <a:p>
            <a:endParaRPr lang="en-US" dirty="0"/>
          </a:p>
        </p:txBody>
      </p:sp>
      <p:sp>
        <p:nvSpPr>
          <p:cNvPr id="3" name="Rectangle 2">
            <a:extLst>
              <a:ext uri="{FF2B5EF4-FFF2-40B4-BE49-F238E27FC236}">
                <a16:creationId xmlns:a16="http://schemas.microsoft.com/office/drawing/2014/main" id="{A48CDB7A-BFD0-44E7-ACBC-8EDCF96806F6}"/>
              </a:ext>
            </a:extLst>
          </p:cNvPr>
          <p:cNvSpPr/>
          <p:nvPr/>
        </p:nvSpPr>
        <p:spPr>
          <a:xfrm>
            <a:off x="609600" y="1778001"/>
            <a:ext cx="4961021" cy="699028"/>
          </a:xfrm>
          <a:prstGeom prst="rect">
            <a:avLst/>
          </a:prstGeom>
          <a:solidFill>
            <a:srgbClr val="A5141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Likes</a:t>
            </a:r>
          </a:p>
        </p:txBody>
      </p:sp>
      <p:sp>
        <p:nvSpPr>
          <p:cNvPr id="7" name="Rectangle 6">
            <a:extLst>
              <a:ext uri="{FF2B5EF4-FFF2-40B4-BE49-F238E27FC236}">
                <a16:creationId xmlns:a16="http://schemas.microsoft.com/office/drawing/2014/main" id="{C756C279-FC0E-4398-8F5F-1B9A2E0821ED}"/>
              </a:ext>
            </a:extLst>
          </p:cNvPr>
          <p:cNvSpPr/>
          <p:nvPr/>
        </p:nvSpPr>
        <p:spPr>
          <a:xfrm>
            <a:off x="6320589" y="1764633"/>
            <a:ext cx="4961021" cy="699028"/>
          </a:xfrm>
          <a:prstGeom prst="rect">
            <a:avLst/>
          </a:prstGeom>
          <a:solidFill>
            <a:srgbClr val="A5141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Don’t Likes</a:t>
            </a:r>
          </a:p>
        </p:txBody>
      </p:sp>
    </p:spTree>
    <p:extLst>
      <p:ext uri="{BB962C8B-B14F-4D97-AF65-F5344CB8AC3E}">
        <p14:creationId xmlns:p14="http://schemas.microsoft.com/office/powerpoint/2010/main" val="33639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3AF-88DB-47DF-9C56-6A2EF4CD8CB4}"/>
              </a:ext>
            </a:extLst>
          </p:cNvPr>
          <p:cNvSpPr>
            <a:spLocks noGrp="1"/>
          </p:cNvSpPr>
          <p:nvPr>
            <p:ph type="title"/>
          </p:nvPr>
        </p:nvSpPr>
        <p:spPr>
          <a:xfrm>
            <a:off x="1463842" y="2935555"/>
            <a:ext cx="10972800" cy="604838"/>
          </a:xfrm>
        </p:spPr>
        <p:txBody>
          <a:bodyPr/>
          <a:lstStyle/>
          <a:p>
            <a:r>
              <a:rPr lang="en-US" dirty="0"/>
              <a:t>Questions?</a:t>
            </a:r>
          </a:p>
        </p:txBody>
      </p:sp>
    </p:spTree>
    <p:extLst>
      <p:ext uri="{BB962C8B-B14F-4D97-AF65-F5344CB8AC3E}">
        <p14:creationId xmlns:p14="http://schemas.microsoft.com/office/powerpoint/2010/main" val="115973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p:txBody>
          <a:bodyPr/>
          <a:lstStyle/>
          <a:p>
            <a:pPr>
              <a:lnSpc>
                <a:spcPct val="120000"/>
              </a:lnSpc>
            </a:pPr>
            <a:r>
              <a:rPr lang="en-US" sz="2600" dirty="0"/>
              <a:t>Paper Structure</a:t>
            </a:r>
          </a:p>
          <a:p>
            <a:pPr lvl="1">
              <a:lnSpc>
                <a:spcPct val="120000"/>
              </a:lnSpc>
            </a:pPr>
            <a:r>
              <a:rPr lang="en-US" sz="2400" dirty="0"/>
              <a:t>Institutional Background &amp; Hypothesis</a:t>
            </a:r>
          </a:p>
          <a:p>
            <a:pPr lvl="1">
              <a:lnSpc>
                <a:spcPct val="120000"/>
              </a:lnSpc>
            </a:pPr>
            <a:r>
              <a:rPr lang="en-US" sz="2400" dirty="0"/>
              <a:t>Descriptive Evidence (Data, Model)</a:t>
            </a:r>
          </a:p>
          <a:p>
            <a:pPr lvl="1">
              <a:lnSpc>
                <a:spcPct val="120000"/>
              </a:lnSpc>
            </a:pPr>
            <a:r>
              <a:rPr lang="en-US" sz="2400" dirty="0"/>
              <a:t>Empirical Results</a:t>
            </a:r>
          </a:p>
          <a:p>
            <a:pPr lvl="1">
              <a:lnSpc>
                <a:spcPct val="120000"/>
              </a:lnSpc>
            </a:pPr>
            <a:r>
              <a:rPr lang="en-US" sz="2400" dirty="0"/>
              <a:t>Additional Analyses</a:t>
            </a:r>
          </a:p>
          <a:p>
            <a:pPr lvl="1">
              <a:lnSpc>
                <a:spcPct val="120000"/>
              </a:lnSpc>
            </a:pPr>
            <a:r>
              <a:rPr lang="en-US" sz="2400" dirty="0"/>
              <a:t>Conclusion</a:t>
            </a:r>
            <a:endParaRPr lang="en-US" dirty="0"/>
          </a:p>
          <a:p>
            <a:pPr>
              <a:lnSpc>
                <a:spcPct val="120000"/>
              </a:lnSpc>
            </a:pPr>
            <a:r>
              <a:rPr lang="en-US" sz="2600" dirty="0"/>
              <a:t>My Opinion &amp; Further Research</a:t>
            </a:r>
          </a:p>
          <a:p>
            <a:endParaRPr lang="en-US" dirty="0"/>
          </a:p>
        </p:txBody>
      </p:sp>
    </p:spTree>
    <p:extLst>
      <p:ext uri="{BB962C8B-B14F-4D97-AF65-F5344CB8AC3E}">
        <p14:creationId xmlns:p14="http://schemas.microsoft.com/office/powerpoint/2010/main" val="410433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726D-AC4E-4970-AA94-A15591D83D21}"/>
              </a:ext>
            </a:extLst>
          </p:cNvPr>
          <p:cNvSpPr>
            <a:spLocks noGrp="1"/>
          </p:cNvSpPr>
          <p:nvPr>
            <p:ph type="title"/>
          </p:nvPr>
        </p:nvSpPr>
        <p:spPr/>
        <p:txBody>
          <a:bodyPr>
            <a:normAutofit/>
          </a:bodyPr>
          <a:lstStyle/>
          <a:p>
            <a:r>
              <a:rPr lang="en-US" dirty="0"/>
              <a:t>Institutional Background </a:t>
            </a:r>
          </a:p>
        </p:txBody>
      </p:sp>
      <p:sp>
        <p:nvSpPr>
          <p:cNvPr id="3" name="Content Placeholder 2">
            <a:extLst>
              <a:ext uri="{FF2B5EF4-FFF2-40B4-BE49-F238E27FC236}">
                <a16:creationId xmlns:a16="http://schemas.microsoft.com/office/drawing/2014/main" id="{911CC7C9-3419-43D9-8FFB-2D9DFB91D5F2}"/>
              </a:ext>
            </a:extLst>
          </p:cNvPr>
          <p:cNvSpPr>
            <a:spLocks noGrp="1"/>
          </p:cNvSpPr>
          <p:nvPr>
            <p:ph idx="1"/>
          </p:nvPr>
        </p:nvSpPr>
        <p:spPr/>
        <p:txBody>
          <a:bodyPr>
            <a:normAutofit/>
          </a:bodyPr>
          <a:lstStyle/>
          <a:p>
            <a:pPr>
              <a:lnSpc>
                <a:spcPct val="120000"/>
              </a:lnSpc>
            </a:pPr>
            <a:r>
              <a:rPr lang="en-US" dirty="0"/>
              <a:t>Many emerging economies are privatizing SOEs</a:t>
            </a:r>
            <a:r>
              <a:rPr lang="en-US" sz="1400" baseline="60000" dirty="0"/>
              <a:t>(1)</a:t>
            </a:r>
            <a:r>
              <a:rPr lang="en-US" dirty="0"/>
              <a:t> through listing in developed markets overseas</a:t>
            </a:r>
          </a:p>
          <a:p>
            <a:pPr>
              <a:lnSpc>
                <a:spcPct val="120000"/>
              </a:lnSpc>
            </a:pPr>
            <a:r>
              <a:rPr lang="en-US" dirty="0"/>
              <a:t>By examining over 1000 China listed SOE samples, authors found that </a:t>
            </a:r>
          </a:p>
          <a:p>
            <a:pPr lvl="2">
              <a:lnSpc>
                <a:spcPct val="120000"/>
              </a:lnSpc>
            </a:pPr>
            <a:r>
              <a:rPr lang="en-US" sz="2200" dirty="0"/>
              <a:t>Most companies choose Hong Kong as overseas listing destination</a:t>
            </a:r>
          </a:p>
          <a:p>
            <a:pPr lvl="2">
              <a:lnSpc>
                <a:spcPct val="120000"/>
              </a:lnSpc>
            </a:pPr>
            <a:r>
              <a:rPr lang="en-US" sz="2200" dirty="0"/>
              <a:t>43% of the sample SOEs are politically connected</a:t>
            </a:r>
          </a:p>
          <a:p>
            <a:pPr lvl="2">
              <a:lnSpc>
                <a:spcPct val="120000"/>
              </a:lnSpc>
            </a:pPr>
            <a:r>
              <a:rPr lang="en-US" sz="2200" dirty="0"/>
              <a:t>SOEs with strong political connections are </a:t>
            </a:r>
            <a:r>
              <a:rPr lang="en-US" sz="2200" b="1" dirty="0"/>
              <a:t>more likely </a:t>
            </a:r>
            <a:r>
              <a:rPr lang="en-US" sz="2200" dirty="0"/>
              <a:t>to list overseas than non-politically connected SOEs</a:t>
            </a:r>
          </a:p>
          <a:p>
            <a:pPr>
              <a:lnSpc>
                <a:spcPct val="120000"/>
              </a:lnSpc>
            </a:pPr>
            <a:r>
              <a:rPr lang="en-US" dirty="0"/>
              <a:t>Key questions to answer…Why?</a:t>
            </a:r>
          </a:p>
        </p:txBody>
      </p:sp>
      <p:sp>
        <p:nvSpPr>
          <p:cNvPr id="4" name="TextBox 3">
            <a:extLst>
              <a:ext uri="{FF2B5EF4-FFF2-40B4-BE49-F238E27FC236}">
                <a16:creationId xmlns:a16="http://schemas.microsoft.com/office/drawing/2014/main" id="{B77AC210-F607-4D53-A12F-2BA011B72616}"/>
              </a:ext>
            </a:extLst>
          </p:cNvPr>
          <p:cNvSpPr txBox="1"/>
          <p:nvPr/>
        </p:nvSpPr>
        <p:spPr>
          <a:xfrm>
            <a:off x="609600" y="6399311"/>
            <a:ext cx="339344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 State-Owned Enterprises</a:t>
            </a:r>
          </a:p>
        </p:txBody>
      </p:sp>
    </p:spTree>
    <p:extLst>
      <p:ext uri="{BB962C8B-B14F-4D97-AF65-F5344CB8AC3E}">
        <p14:creationId xmlns:p14="http://schemas.microsoft.com/office/powerpoint/2010/main" val="163004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p:txBody>
          <a:bodyPr/>
          <a:lstStyle/>
          <a:p>
            <a:r>
              <a:rPr lang="en-US" dirty="0"/>
              <a:t>Hypothesis</a:t>
            </a:r>
          </a:p>
        </p:txBody>
      </p:sp>
      <p:sp>
        <p:nvSpPr>
          <p:cNvPr id="3" name="Content Placeholder 2">
            <a:extLst>
              <a:ext uri="{FF2B5EF4-FFF2-40B4-BE49-F238E27FC236}">
                <a16:creationId xmlns:a16="http://schemas.microsoft.com/office/drawing/2014/main" id="{9E965223-D106-464E-A80A-D17D6DF17F46}"/>
              </a:ext>
            </a:extLst>
          </p:cNvPr>
          <p:cNvSpPr>
            <a:spLocks noGrp="1"/>
          </p:cNvSpPr>
          <p:nvPr>
            <p:ph idx="1"/>
          </p:nvPr>
        </p:nvSpPr>
        <p:spPr/>
        <p:txBody>
          <a:bodyPr/>
          <a:lstStyle/>
          <a:p>
            <a:pPr>
              <a:lnSpc>
                <a:spcPct val="120000"/>
              </a:lnSpc>
            </a:pPr>
            <a:r>
              <a:rPr lang="en-US" dirty="0"/>
              <a:t>Two main Hypothesis:</a:t>
            </a:r>
          </a:p>
          <a:p>
            <a:pPr lvl="1">
              <a:lnSpc>
                <a:spcPct val="120000"/>
              </a:lnSpc>
            </a:pPr>
            <a:r>
              <a:rPr lang="en-US" sz="2400" b="1" dirty="0"/>
              <a:t>Performance Hypothesis:</a:t>
            </a:r>
          </a:p>
          <a:p>
            <a:pPr lvl="2">
              <a:lnSpc>
                <a:spcPct val="120000"/>
              </a:lnSpc>
            </a:pPr>
            <a:r>
              <a:rPr lang="en-US" sz="2200" dirty="0"/>
              <a:t>Politically connected firms exhibit better performance than non-politically connected firms subsequent to the overseas listing</a:t>
            </a:r>
          </a:p>
          <a:p>
            <a:pPr lvl="1">
              <a:lnSpc>
                <a:spcPct val="120000"/>
              </a:lnSpc>
            </a:pPr>
            <a:r>
              <a:rPr lang="en-US" sz="2400" b="1" dirty="0"/>
              <a:t>Private Benefits Hypothesis:</a:t>
            </a:r>
          </a:p>
          <a:p>
            <a:pPr lvl="2">
              <a:lnSpc>
                <a:spcPct val="120000"/>
              </a:lnSpc>
            </a:pPr>
            <a:r>
              <a:rPr lang="en-US" sz="2200" dirty="0"/>
              <a:t>Overseas listing is a mechanism to generate private political benefits for managers of politically connected firms</a:t>
            </a:r>
            <a:endParaRPr lang="en-US" sz="2200" b="1" dirty="0"/>
          </a:p>
        </p:txBody>
      </p:sp>
    </p:spTree>
    <p:extLst>
      <p:ext uri="{BB962C8B-B14F-4D97-AF65-F5344CB8AC3E}">
        <p14:creationId xmlns:p14="http://schemas.microsoft.com/office/powerpoint/2010/main" val="314752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3AF-88DB-47DF-9C56-6A2EF4CD8CB4}"/>
              </a:ext>
            </a:extLst>
          </p:cNvPr>
          <p:cNvSpPr>
            <a:spLocks noGrp="1"/>
          </p:cNvSpPr>
          <p:nvPr>
            <p:ph type="title"/>
          </p:nvPr>
        </p:nvSpPr>
        <p:spPr>
          <a:xfrm>
            <a:off x="609600" y="1070660"/>
            <a:ext cx="10972800" cy="604838"/>
          </a:xfrm>
        </p:spPr>
        <p:txBody>
          <a:bodyPr/>
          <a:lstStyle/>
          <a:p>
            <a:r>
              <a:rPr lang="en-US" dirty="0"/>
              <a:t>Data Collection</a:t>
            </a:r>
          </a:p>
        </p:txBody>
      </p:sp>
      <p:sp>
        <p:nvSpPr>
          <p:cNvPr id="3" name="Content Placeholder 2">
            <a:extLst>
              <a:ext uri="{FF2B5EF4-FFF2-40B4-BE49-F238E27FC236}">
                <a16:creationId xmlns:a16="http://schemas.microsoft.com/office/drawing/2014/main" id="{8BF28BA5-98D6-4EF5-9CD9-44B3ABD564F8}"/>
              </a:ext>
            </a:extLst>
          </p:cNvPr>
          <p:cNvSpPr>
            <a:spLocks noGrp="1"/>
          </p:cNvSpPr>
          <p:nvPr>
            <p:ph idx="1"/>
          </p:nvPr>
        </p:nvSpPr>
        <p:spPr>
          <a:xfrm>
            <a:off x="609600" y="1955800"/>
            <a:ext cx="10972800" cy="4396873"/>
          </a:xfrm>
        </p:spPr>
        <p:txBody>
          <a:bodyPr>
            <a:normAutofit fontScale="92500" lnSpcReduction="20000"/>
          </a:bodyPr>
          <a:lstStyle/>
          <a:p>
            <a:pPr>
              <a:lnSpc>
                <a:spcPct val="120000"/>
              </a:lnSpc>
            </a:pPr>
            <a:r>
              <a:rPr lang="en-US" dirty="0"/>
              <a:t>For each company, collect data on:</a:t>
            </a:r>
          </a:p>
          <a:p>
            <a:pPr lvl="1">
              <a:lnSpc>
                <a:spcPct val="120000"/>
              </a:lnSpc>
            </a:pPr>
            <a:r>
              <a:rPr lang="en-US" sz="2600" dirty="0"/>
              <a:t>Pre-listing firm characteristics</a:t>
            </a:r>
          </a:p>
          <a:p>
            <a:pPr lvl="2">
              <a:lnSpc>
                <a:spcPct val="120000"/>
              </a:lnSpc>
            </a:pPr>
            <a:r>
              <a:rPr lang="en-US" dirty="0"/>
              <a:t>Ultimate ownership</a:t>
            </a:r>
          </a:p>
          <a:p>
            <a:pPr lvl="2">
              <a:lnSpc>
                <a:spcPct val="120000"/>
              </a:lnSpc>
            </a:pPr>
            <a:r>
              <a:rPr lang="en-US" dirty="0"/>
              <a:t>Background info on executives and boards of directors</a:t>
            </a:r>
          </a:p>
          <a:p>
            <a:pPr lvl="2">
              <a:lnSpc>
                <a:spcPct val="120000"/>
              </a:lnSpc>
            </a:pPr>
            <a:r>
              <a:rPr lang="en-US" dirty="0"/>
              <a:t>Financial information</a:t>
            </a:r>
          </a:p>
          <a:p>
            <a:pPr lvl="1">
              <a:lnSpc>
                <a:spcPct val="120000"/>
              </a:lnSpc>
            </a:pPr>
            <a:r>
              <a:rPr lang="en-US" sz="2600" dirty="0"/>
              <a:t>Post-listing performance</a:t>
            </a:r>
          </a:p>
          <a:p>
            <a:pPr lvl="2">
              <a:lnSpc>
                <a:spcPct val="120000"/>
              </a:lnSpc>
            </a:pPr>
            <a:r>
              <a:rPr lang="en-US" dirty="0"/>
              <a:t>Financial and stock price data</a:t>
            </a:r>
          </a:p>
          <a:p>
            <a:pPr lvl="1">
              <a:lnSpc>
                <a:spcPct val="120000"/>
              </a:lnSpc>
            </a:pPr>
            <a:r>
              <a:rPr lang="en-US" sz="2600" dirty="0"/>
              <a:t>Private political benefits consumption</a:t>
            </a:r>
          </a:p>
          <a:p>
            <a:pPr lvl="2">
              <a:lnSpc>
                <a:spcPct val="120000"/>
              </a:lnSpc>
            </a:pPr>
            <a:r>
              <a:rPr lang="en-US" dirty="0"/>
              <a:t>Political media visibility </a:t>
            </a:r>
          </a:p>
          <a:p>
            <a:pPr lvl="2">
              <a:lnSpc>
                <a:spcPct val="120000"/>
              </a:lnSpc>
            </a:pPr>
            <a:r>
              <a:rPr lang="en-US" dirty="0"/>
              <a:t>Political promotion</a:t>
            </a:r>
          </a:p>
        </p:txBody>
      </p:sp>
    </p:spTree>
    <p:extLst>
      <p:ext uri="{BB962C8B-B14F-4D97-AF65-F5344CB8AC3E}">
        <p14:creationId xmlns:p14="http://schemas.microsoft.com/office/powerpoint/2010/main" val="169136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3AF-88DB-47DF-9C56-6A2EF4CD8CB4}"/>
              </a:ext>
            </a:extLst>
          </p:cNvPr>
          <p:cNvSpPr>
            <a:spLocks noGrp="1"/>
          </p:cNvSpPr>
          <p:nvPr>
            <p:ph type="title"/>
          </p:nvPr>
        </p:nvSpPr>
        <p:spPr/>
        <p:txBody>
          <a:bodyPr/>
          <a:lstStyle/>
          <a:p>
            <a:r>
              <a:rPr lang="en-US" dirty="0"/>
              <a:t>Regression Models</a:t>
            </a:r>
          </a:p>
        </p:txBody>
      </p:sp>
      <p:sp>
        <p:nvSpPr>
          <p:cNvPr id="3" name="Content Placeholder 2">
            <a:extLst>
              <a:ext uri="{FF2B5EF4-FFF2-40B4-BE49-F238E27FC236}">
                <a16:creationId xmlns:a16="http://schemas.microsoft.com/office/drawing/2014/main" id="{8BF28BA5-98D6-4EF5-9CD9-44B3ABD564F8}"/>
              </a:ext>
            </a:extLst>
          </p:cNvPr>
          <p:cNvSpPr>
            <a:spLocks noGrp="1"/>
          </p:cNvSpPr>
          <p:nvPr>
            <p:ph idx="1"/>
          </p:nvPr>
        </p:nvSpPr>
        <p:spPr/>
        <p:txBody>
          <a:bodyPr/>
          <a:lstStyle/>
          <a:p>
            <a:r>
              <a:rPr lang="en-US" u="sng" dirty="0"/>
              <a:t>Performance hypothesis</a:t>
            </a:r>
          </a:p>
          <a:p>
            <a:pPr lvl="2"/>
            <a:r>
              <a:rPr lang="en-US" dirty="0"/>
              <a:t>Using full sample</a:t>
            </a:r>
          </a:p>
        </p:txBody>
      </p:sp>
      <p:pic>
        <p:nvPicPr>
          <p:cNvPr id="4" name="Picture 3">
            <a:extLst>
              <a:ext uri="{FF2B5EF4-FFF2-40B4-BE49-F238E27FC236}">
                <a16:creationId xmlns:a16="http://schemas.microsoft.com/office/drawing/2014/main" id="{812ECE72-36C3-4841-821D-BC144B199249}"/>
              </a:ext>
            </a:extLst>
          </p:cNvPr>
          <p:cNvPicPr>
            <a:picLocks noChangeAspect="1"/>
          </p:cNvPicPr>
          <p:nvPr/>
        </p:nvPicPr>
        <p:blipFill>
          <a:blip r:embed="rId3"/>
          <a:stretch>
            <a:fillRect/>
          </a:stretch>
        </p:blipFill>
        <p:spPr>
          <a:xfrm>
            <a:off x="609600" y="2854489"/>
            <a:ext cx="11582400" cy="2864386"/>
          </a:xfrm>
          <a:prstGeom prst="rect">
            <a:avLst/>
          </a:prstGeom>
        </p:spPr>
      </p:pic>
      <p:sp>
        <p:nvSpPr>
          <p:cNvPr id="5" name="TextBox 4">
            <a:extLst>
              <a:ext uri="{FF2B5EF4-FFF2-40B4-BE49-F238E27FC236}">
                <a16:creationId xmlns:a16="http://schemas.microsoft.com/office/drawing/2014/main" id="{E0EAEE10-397A-4A5E-9BAD-0D6CACC36D6A}"/>
              </a:ext>
            </a:extLst>
          </p:cNvPr>
          <p:cNvSpPr txBox="1"/>
          <p:nvPr/>
        </p:nvSpPr>
        <p:spPr>
          <a:xfrm>
            <a:off x="1549831" y="5818337"/>
            <a:ext cx="8338088" cy="461665"/>
          </a:xfrm>
          <a:prstGeom prst="rect">
            <a:avLst/>
          </a:prstGeom>
          <a:noFill/>
        </p:spPr>
        <p:txBody>
          <a:bodyPr wrap="square" rtlCol="0">
            <a:spAutoFit/>
          </a:bodyPr>
          <a:lstStyle/>
          <a:p>
            <a:pPr marL="342900" indent="-342900">
              <a:spcBef>
                <a:spcPct val="20000"/>
              </a:spcBef>
              <a:buFont typeface="Arial"/>
              <a:buChar char="•"/>
            </a:pPr>
            <a:r>
              <a:rPr lang="en-US" sz="2400" dirty="0">
                <a:solidFill>
                  <a:srgbClr val="6C7373"/>
                </a:solidFill>
                <a:latin typeface="Arial" charset="0"/>
                <a:cs typeface="Arial" charset="0"/>
              </a:rPr>
              <a:t>Performance hypothesis predicts </a:t>
            </a:r>
            <a:r>
              <a:rPr lang="el-GR" sz="2400" dirty="0">
                <a:solidFill>
                  <a:srgbClr val="6C7373"/>
                </a:solidFill>
                <a:latin typeface="Arial" charset="0"/>
                <a:cs typeface="Arial" charset="0"/>
              </a:rPr>
              <a:t>β</a:t>
            </a:r>
            <a:r>
              <a:rPr lang="en-US" sz="2400" dirty="0">
                <a:solidFill>
                  <a:srgbClr val="6C7373"/>
                </a:solidFill>
                <a:latin typeface="Arial" charset="0"/>
                <a:cs typeface="Arial" charset="0"/>
              </a:rPr>
              <a:t>2 + </a:t>
            </a:r>
            <a:r>
              <a:rPr lang="el-GR" sz="2400" dirty="0">
                <a:solidFill>
                  <a:srgbClr val="6C7373"/>
                </a:solidFill>
                <a:latin typeface="Arial" charset="0"/>
                <a:cs typeface="Arial" charset="0"/>
              </a:rPr>
              <a:t>β</a:t>
            </a:r>
            <a:r>
              <a:rPr lang="en-US" sz="2400" dirty="0">
                <a:solidFill>
                  <a:srgbClr val="6C7373"/>
                </a:solidFill>
                <a:latin typeface="Arial" charset="0"/>
                <a:cs typeface="Arial" charset="0"/>
              </a:rPr>
              <a:t>3 to be positive</a:t>
            </a:r>
          </a:p>
        </p:txBody>
      </p:sp>
    </p:spTree>
    <p:extLst>
      <p:ext uri="{BB962C8B-B14F-4D97-AF65-F5344CB8AC3E}">
        <p14:creationId xmlns:p14="http://schemas.microsoft.com/office/powerpoint/2010/main" val="148925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3AF-88DB-47DF-9C56-6A2EF4CD8CB4}"/>
              </a:ext>
            </a:extLst>
          </p:cNvPr>
          <p:cNvSpPr>
            <a:spLocks noGrp="1"/>
          </p:cNvSpPr>
          <p:nvPr>
            <p:ph type="title"/>
          </p:nvPr>
        </p:nvSpPr>
        <p:spPr/>
        <p:txBody>
          <a:bodyPr>
            <a:normAutofit/>
          </a:bodyPr>
          <a:lstStyle/>
          <a:p>
            <a:r>
              <a:rPr lang="en-US" dirty="0"/>
              <a:t>Regression Models</a:t>
            </a:r>
          </a:p>
        </p:txBody>
      </p:sp>
      <p:sp>
        <p:nvSpPr>
          <p:cNvPr id="3" name="Content Placeholder 2">
            <a:extLst>
              <a:ext uri="{FF2B5EF4-FFF2-40B4-BE49-F238E27FC236}">
                <a16:creationId xmlns:a16="http://schemas.microsoft.com/office/drawing/2014/main" id="{8BF28BA5-98D6-4EF5-9CD9-44B3ABD564F8}"/>
              </a:ext>
            </a:extLst>
          </p:cNvPr>
          <p:cNvSpPr>
            <a:spLocks noGrp="1"/>
          </p:cNvSpPr>
          <p:nvPr>
            <p:ph idx="1"/>
          </p:nvPr>
        </p:nvSpPr>
        <p:spPr/>
        <p:txBody>
          <a:bodyPr/>
          <a:lstStyle/>
          <a:p>
            <a:r>
              <a:rPr lang="en-US" dirty="0"/>
              <a:t>Concern: Overseas listings variable is endogenous</a:t>
            </a:r>
          </a:p>
          <a:p>
            <a:r>
              <a:rPr lang="en-US" dirty="0"/>
              <a:t>Address the concern: Implements an </a:t>
            </a:r>
            <a:r>
              <a:rPr lang="en-US" b="1" dirty="0"/>
              <a:t>instrumental variable </a:t>
            </a:r>
            <a:r>
              <a:rPr lang="en-US" dirty="0"/>
              <a:t>strategy</a:t>
            </a:r>
          </a:p>
          <a:p>
            <a:r>
              <a:rPr lang="en-US" dirty="0"/>
              <a:t>Find instruments: (1) Provincial legal environment</a:t>
            </a:r>
          </a:p>
          <a:p>
            <a:pPr marL="2743200" lvl="6" indent="0">
              <a:buNone/>
            </a:pPr>
            <a:r>
              <a:rPr lang="en-US" sz="2400" dirty="0">
                <a:solidFill>
                  <a:srgbClr val="6C7373"/>
                </a:solidFill>
                <a:latin typeface="Arial" charset="0"/>
                <a:cs typeface="Arial" charset="0"/>
              </a:rPr>
              <a:t>(2) Herfindahl index</a:t>
            </a:r>
          </a:p>
          <a:p>
            <a:pPr marL="2743200" lvl="6" indent="0">
              <a:buNone/>
            </a:pPr>
            <a:r>
              <a:rPr lang="en-US" sz="2400" dirty="0">
                <a:solidFill>
                  <a:srgbClr val="6C7373"/>
                </a:solidFill>
                <a:latin typeface="Arial" charset="0"/>
                <a:cs typeface="Arial" charset="0"/>
              </a:rPr>
              <a:t>(3) Central SOE, dummy variable</a:t>
            </a:r>
            <a:endParaRPr lang="en-US" dirty="0"/>
          </a:p>
          <a:p>
            <a:endParaRPr lang="en-US" dirty="0"/>
          </a:p>
        </p:txBody>
      </p:sp>
      <p:pic>
        <p:nvPicPr>
          <p:cNvPr id="5" name="Picture 4">
            <a:extLst>
              <a:ext uri="{FF2B5EF4-FFF2-40B4-BE49-F238E27FC236}">
                <a16:creationId xmlns:a16="http://schemas.microsoft.com/office/drawing/2014/main" id="{D12F5971-1FA4-4BF3-B17C-E511191D8354}"/>
              </a:ext>
            </a:extLst>
          </p:cNvPr>
          <p:cNvPicPr>
            <a:picLocks noChangeAspect="1"/>
          </p:cNvPicPr>
          <p:nvPr/>
        </p:nvPicPr>
        <p:blipFill>
          <a:blip r:embed="rId3"/>
          <a:stretch>
            <a:fillRect/>
          </a:stretch>
        </p:blipFill>
        <p:spPr>
          <a:xfrm>
            <a:off x="715617" y="4433878"/>
            <a:ext cx="11304106" cy="1497023"/>
          </a:xfrm>
          <a:prstGeom prst="rect">
            <a:avLst/>
          </a:prstGeom>
        </p:spPr>
      </p:pic>
    </p:spTree>
    <p:extLst>
      <p:ext uri="{BB962C8B-B14F-4D97-AF65-F5344CB8AC3E}">
        <p14:creationId xmlns:p14="http://schemas.microsoft.com/office/powerpoint/2010/main" val="133783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3AF-88DB-47DF-9C56-6A2EF4CD8CB4}"/>
              </a:ext>
            </a:extLst>
          </p:cNvPr>
          <p:cNvSpPr>
            <a:spLocks noGrp="1"/>
          </p:cNvSpPr>
          <p:nvPr>
            <p:ph type="title"/>
          </p:nvPr>
        </p:nvSpPr>
        <p:spPr/>
        <p:txBody>
          <a:bodyPr/>
          <a:lstStyle/>
          <a:p>
            <a:r>
              <a:rPr lang="en-US" dirty="0"/>
              <a:t>Empirical Results</a:t>
            </a:r>
          </a:p>
        </p:txBody>
      </p:sp>
      <p:graphicFrame>
        <p:nvGraphicFramePr>
          <p:cNvPr id="4" name="Diagram 3">
            <a:extLst>
              <a:ext uri="{FF2B5EF4-FFF2-40B4-BE49-F238E27FC236}">
                <a16:creationId xmlns:a16="http://schemas.microsoft.com/office/drawing/2014/main" id="{1E319AC3-EB93-457F-97EF-D9D6F85F68CC}"/>
              </a:ext>
            </a:extLst>
          </p:cNvPr>
          <p:cNvGraphicFramePr/>
          <p:nvPr>
            <p:extLst>
              <p:ext uri="{D42A27DB-BD31-4B8C-83A1-F6EECF244321}">
                <p14:modId xmlns:p14="http://schemas.microsoft.com/office/powerpoint/2010/main" val="2796909271"/>
              </p:ext>
            </p:extLst>
          </p:nvPr>
        </p:nvGraphicFramePr>
        <p:xfrm>
          <a:off x="609600" y="1494745"/>
          <a:ext cx="10270434" cy="4977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574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3AF-88DB-47DF-9C56-6A2EF4CD8CB4}"/>
              </a:ext>
            </a:extLst>
          </p:cNvPr>
          <p:cNvSpPr>
            <a:spLocks noGrp="1"/>
          </p:cNvSpPr>
          <p:nvPr>
            <p:ph type="title"/>
          </p:nvPr>
        </p:nvSpPr>
        <p:spPr/>
        <p:txBody>
          <a:bodyPr/>
          <a:lstStyle/>
          <a:p>
            <a:r>
              <a:rPr lang="en-US" dirty="0"/>
              <a:t>Regression Models</a:t>
            </a:r>
          </a:p>
        </p:txBody>
      </p:sp>
      <p:sp>
        <p:nvSpPr>
          <p:cNvPr id="3" name="Content Placeholder 2">
            <a:extLst>
              <a:ext uri="{FF2B5EF4-FFF2-40B4-BE49-F238E27FC236}">
                <a16:creationId xmlns:a16="http://schemas.microsoft.com/office/drawing/2014/main" id="{8BF28BA5-98D6-4EF5-9CD9-44B3ABD564F8}"/>
              </a:ext>
            </a:extLst>
          </p:cNvPr>
          <p:cNvSpPr>
            <a:spLocks noGrp="1"/>
          </p:cNvSpPr>
          <p:nvPr>
            <p:ph idx="1"/>
          </p:nvPr>
        </p:nvSpPr>
        <p:spPr/>
        <p:txBody>
          <a:bodyPr/>
          <a:lstStyle/>
          <a:p>
            <a:pPr>
              <a:lnSpc>
                <a:spcPct val="120000"/>
              </a:lnSpc>
            </a:pPr>
            <a:r>
              <a:rPr lang="en-US" u="sng" dirty="0"/>
              <a:t>Private Benefits hypothesis</a:t>
            </a:r>
          </a:p>
          <a:p>
            <a:pPr lvl="2">
              <a:lnSpc>
                <a:spcPct val="120000"/>
              </a:lnSpc>
            </a:pPr>
            <a:r>
              <a:rPr lang="en-US" dirty="0"/>
              <a:t>Using subsample of firms with political connections</a:t>
            </a:r>
          </a:p>
        </p:txBody>
      </p:sp>
      <p:pic>
        <p:nvPicPr>
          <p:cNvPr id="4" name="Picture 3">
            <a:extLst>
              <a:ext uri="{FF2B5EF4-FFF2-40B4-BE49-F238E27FC236}">
                <a16:creationId xmlns:a16="http://schemas.microsoft.com/office/drawing/2014/main" id="{A2F8BD59-F3AF-4F4B-B116-761ADE69B779}"/>
              </a:ext>
            </a:extLst>
          </p:cNvPr>
          <p:cNvPicPr>
            <a:picLocks noChangeAspect="1"/>
          </p:cNvPicPr>
          <p:nvPr/>
        </p:nvPicPr>
        <p:blipFill>
          <a:blip r:embed="rId2"/>
          <a:stretch>
            <a:fillRect/>
          </a:stretch>
        </p:blipFill>
        <p:spPr>
          <a:xfrm>
            <a:off x="774914" y="3153590"/>
            <a:ext cx="11220773" cy="1110089"/>
          </a:xfrm>
          <a:prstGeom prst="rect">
            <a:avLst/>
          </a:prstGeom>
        </p:spPr>
      </p:pic>
      <p:sp>
        <p:nvSpPr>
          <p:cNvPr id="5" name="TextBox 4">
            <a:extLst>
              <a:ext uri="{FF2B5EF4-FFF2-40B4-BE49-F238E27FC236}">
                <a16:creationId xmlns:a16="http://schemas.microsoft.com/office/drawing/2014/main" id="{96934276-4234-41AE-8C00-28D1F1A986FB}"/>
              </a:ext>
            </a:extLst>
          </p:cNvPr>
          <p:cNvSpPr txBox="1"/>
          <p:nvPr/>
        </p:nvSpPr>
        <p:spPr>
          <a:xfrm>
            <a:off x="1518833" y="4543982"/>
            <a:ext cx="8524068"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C7373"/>
                </a:solidFill>
                <a:latin typeface="Arial" panose="020B0604020202020204" pitchFamily="34" charset="0"/>
                <a:cs typeface="Arial" panose="020B0604020202020204" pitchFamily="34" charset="0"/>
              </a:rPr>
              <a:t>The private benefits hypothesis predicts </a:t>
            </a:r>
            <a:r>
              <a:rPr lang="el-GR" sz="2400" dirty="0">
                <a:solidFill>
                  <a:srgbClr val="6C7373"/>
                </a:solidFill>
                <a:latin typeface="Arial" panose="020B0604020202020204" pitchFamily="34" charset="0"/>
                <a:cs typeface="Arial" panose="020B0604020202020204" pitchFamily="34" charset="0"/>
              </a:rPr>
              <a:t>β</a:t>
            </a:r>
            <a:r>
              <a:rPr lang="en-US" sz="2400" dirty="0">
                <a:solidFill>
                  <a:srgbClr val="6C7373"/>
                </a:solidFill>
                <a:latin typeface="Arial" panose="020B0604020202020204" pitchFamily="34" charset="0"/>
                <a:cs typeface="Arial" panose="020B0604020202020204" pitchFamily="34" charset="0"/>
              </a:rPr>
              <a:t>1 to be positive</a:t>
            </a:r>
          </a:p>
        </p:txBody>
      </p:sp>
    </p:spTree>
    <p:extLst>
      <p:ext uri="{BB962C8B-B14F-4D97-AF65-F5344CB8AC3E}">
        <p14:creationId xmlns:p14="http://schemas.microsoft.com/office/powerpoint/2010/main" val="286207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1084</Words>
  <Application>Microsoft Office PowerPoint</Application>
  <PresentationFormat>Widescreen</PresentationFormat>
  <Paragraphs>120</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 Hebrew</vt:lpstr>
      <vt:lpstr>Arial</vt:lpstr>
      <vt:lpstr>Calibri</vt:lpstr>
      <vt:lpstr>Times New Roman</vt:lpstr>
      <vt:lpstr>Office Theme</vt:lpstr>
      <vt:lpstr>Political Considerations in the Decision of Chinese SOEs to List in Hong Kong</vt:lpstr>
      <vt:lpstr>Agenda</vt:lpstr>
      <vt:lpstr>Institutional Background </vt:lpstr>
      <vt:lpstr>Hypothesis</vt:lpstr>
      <vt:lpstr>Data Collection</vt:lpstr>
      <vt:lpstr>Regression Models</vt:lpstr>
      <vt:lpstr>Regression Models</vt:lpstr>
      <vt:lpstr>Empirical Results</vt:lpstr>
      <vt:lpstr>Regression Models</vt:lpstr>
      <vt:lpstr>Regression Models</vt:lpstr>
      <vt:lpstr>Empirical Results</vt:lpstr>
      <vt:lpstr>Additional Analysis</vt:lpstr>
      <vt:lpstr>Conclusion</vt:lpstr>
      <vt:lpstr>My Opinions</vt:lpstr>
      <vt:lpstr>Questions?</vt:lpstr>
    </vt:vector>
  </TitlesOfParts>
  <Company>IDEO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Heys</dc:creator>
  <cp:lastModifiedBy>M smile</cp:lastModifiedBy>
  <cp:revision>73</cp:revision>
  <dcterms:created xsi:type="dcterms:W3CDTF">2012-08-03T10:29:40Z</dcterms:created>
  <dcterms:modified xsi:type="dcterms:W3CDTF">2019-09-18T15:20:43Z</dcterms:modified>
</cp:coreProperties>
</file>